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quickStyle2.xml" ContentType="application/vnd.openxmlformats-officedocument.drawingml.diagramStyl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Masters/_rels/slideMaster21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31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media/image53.jpeg" ContentType="image/jpeg"/>
  <Override PartName="/ppt/media/image51.jpeg" ContentType="image/jpeg"/>
  <Override PartName="/ppt/media/image50.png" ContentType="image/png"/>
  <Override PartName="/ppt/media/image48.tif" ContentType="image/tiff"/>
  <Override PartName="/ppt/media/image46.png" ContentType="image/png"/>
  <Override PartName="/ppt/media/image7.jpeg" ContentType="image/jpeg"/>
  <Override PartName="/ppt/media/image26.jpeg" ContentType="image/jpeg"/>
  <Override PartName="/ppt/media/image18.jpeg" ContentType="image/jpeg"/>
  <Override PartName="/ppt/media/image2.png" ContentType="image/png"/>
  <Override PartName="/ppt/media/image19.png" ContentType="image/png"/>
  <Override PartName="/ppt/media/image13.png" ContentType="image/png"/>
  <Override PartName="/ppt/media/image20.jpeg" ContentType="image/jpeg"/>
  <Override PartName="/ppt/media/image1.png" ContentType="image/png"/>
  <Override PartName="/ppt/media/image41.jpeg" ContentType="image/jpeg"/>
  <Override PartName="/ppt/media/image16.png" ContentType="image/png"/>
  <Override PartName="/ppt/media/image23.jpeg" ContentType="image/jpeg"/>
  <Override PartName="/ppt/media/image68.jpeg" ContentType="image/jpeg"/>
  <Override PartName="/ppt/media/image34.jpeg" ContentType="image/jpeg"/>
  <Override PartName="/ppt/media/image27.png" ContentType="image/png"/>
  <Override PartName="/ppt/media/image59.jpeg" ContentType="image/jpeg"/>
  <Override PartName="/ppt/media/image9.jpeg" ContentType="image/jpeg"/>
  <Override PartName="/ppt/media/image11.svg" ContentType="image/svg"/>
  <Override PartName="/ppt/media/image25.jpeg" ContentType="image/jpeg"/>
  <Override PartName="/ppt/media/image60.jpeg" ContentType="image/jpeg"/>
  <Override PartName="/ppt/media/image15.jpeg" ContentType="image/jpeg"/>
  <Override PartName="/ppt/media/image28.tif" ContentType="image/tiff"/>
  <Override PartName="/ppt/media/image30.tif" ContentType="image/tiff"/>
  <Override PartName="/ppt/media/image57.jpeg" ContentType="image/jpeg"/>
  <Override PartName="/ppt/media/image67.jpeg" ContentType="image/jpeg"/>
  <Override PartName="/ppt/media/image64.jpeg" ContentType="image/jpeg"/>
  <Override PartName="/ppt/media/image63.jpeg" ContentType="image/jpeg"/>
  <Override PartName="/ppt/media/image52.jpeg" ContentType="image/jpeg"/>
  <Override PartName="/ppt/media/image8.png" ContentType="image/png"/>
  <Override PartName="/ppt/media/image21.tif" ContentType="image/tiff"/>
  <Override PartName="/ppt/media/image29.jpeg" ContentType="image/jpeg"/>
  <Override PartName="/ppt/media/image38.jpeg" ContentType="image/jpeg"/>
  <Override PartName="/ppt/media/image56.jpeg" ContentType="image/jpeg"/>
  <Override PartName="/ppt/media/image62.jpeg" ContentType="image/jpeg"/>
  <Override PartName="/ppt/media/image39.jpeg" ContentType="image/jpeg"/>
  <Override PartName="/ppt/media/image49.jpeg" ContentType="image/jpeg"/>
  <Override PartName="/ppt/media/image58.jpeg" ContentType="image/jpeg"/>
  <Override PartName="/ppt/media/image4.gif" ContentType="image/gif"/>
  <Override PartName="/ppt/media/image55.png" ContentType="image/png"/>
  <Override PartName="/ppt/media/image24.png" ContentType="image/png"/>
  <Override PartName="/ppt/media/image61.jpeg" ContentType="image/jpeg"/>
  <Override PartName="/ppt/media/image42.jpeg" ContentType="image/jpeg"/>
  <Override PartName="/ppt/media/image17.png" ContentType="image/png"/>
  <Override PartName="/ppt/media/image31.jpeg" ContentType="image/jpeg"/>
  <Override PartName="/ppt/media/image3.png" ContentType="image/png"/>
  <Override PartName="/ppt/media/image14.png" ContentType="image/png"/>
  <Override PartName="/ppt/media/image12.png" ContentType="image/png"/>
  <Override PartName="/ppt/media/image5.png" ContentType="image/png"/>
  <Override PartName="/ppt/media/image6.png" ContentType="image/png"/>
  <Override PartName="/ppt/media/image44.png" ContentType="image/png"/>
  <Override PartName="/ppt/media/image54.jpeg" ContentType="image/jpeg"/>
  <Override PartName="/ppt/media/image66.png" ContentType="image/png"/>
  <Override PartName="/ppt/media/image33.tif" ContentType="image/tiff"/>
  <Override PartName="/ppt/media/image43.jpeg" ContentType="image/jpeg"/>
  <Override PartName="/ppt/media/image36.tif" ContentType="image/tiff"/>
  <Override PartName="/ppt/media/image65.png" ContentType="image/png"/>
  <Override PartName="/ppt/media/image22.jpeg" ContentType="image/jpeg"/>
  <Override PartName="/ppt/media/image10.png" ContentType="image/png"/>
  <Override PartName="/ppt/media/image32.jpeg" ContentType="image/jpeg"/>
  <Override PartName="/ppt/media/image35.jpeg" ContentType="image/jpeg"/>
  <Override PartName="/ppt/media/image37.jpeg" ContentType="image/jpeg"/>
  <Override PartName="/ppt/media/image40.jpeg" ContentType="image/jpeg"/>
  <Override PartName="/ppt/media/image47.tif" ContentType="image/tiff"/>
  <Override PartName="/ppt/media/image45.tif" ContentType="image/tiff"/>
  <Override PartName="/ppt/slides/_rels/slide43.xml.rels" ContentType="application/vnd.openxmlformats-package.relationships+xml"/>
  <Override PartName="/ppt/slides/_rels/slide40.xml.rels" ContentType="application/vnd.openxmlformats-package.relationships+xml"/>
  <Override PartName="/ppt/slides/_rels/slide38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23.xml.rels" ContentType="application/vnd.openxmlformats-package.relationships+xml"/>
  <Override PartName="/ppt/slides/_rels/slide56.xml.rels" ContentType="application/vnd.openxmlformats-package.relationships+xml"/>
  <Override PartName="/ppt/slides/_rels/slide30.xml.rels" ContentType="application/vnd.openxmlformats-package.relationships+xml"/>
  <Override PartName="/ppt/slides/_rels/slide60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11.xml.rels" ContentType="application/vnd.openxmlformats-package.relationships+xml"/>
  <Override PartName="/ppt/slides/_rels/slide47.xml.rels" ContentType="application/vnd.openxmlformats-package.relationships+xml"/>
  <Override PartName="/ppt/slides/_rels/slide62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55.xml.rels" ContentType="application/vnd.openxmlformats-package.relationships+xml"/>
  <Override PartName="/ppt/slides/_rels/slide1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21.xml.rels" ContentType="application/vnd.openxmlformats-package.relationships+xml"/>
  <Override PartName="/ppt/slides/_rels/slide5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68.xml.rels" ContentType="application/vnd.openxmlformats-package.relationships+xml"/>
  <Override PartName="/ppt/slides/_rels/slide61.xml.rels" ContentType="application/vnd.openxmlformats-package.relationships+xml"/>
  <Override PartName="/ppt/slides/_rels/slide53.xml.rels" ContentType="application/vnd.openxmlformats-package.relationships+xml"/>
  <Override PartName="/ppt/slides/_rels/slide67.xml.rels" ContentType="application/vnd.openxmlformats-package.relationships+xml"/>
  <Override PartName="/ppt/slides/_rels/slide1.xml.rels" ContentType="application/vnd.openxmlformats-package.relationships+xml"/>
  <Override PartName="/ppt/slides/_rels/slide66.xml.rels" ContentType="application/vnd.openxmlformats-package.relationships+xml"/>
  <Override PartName="/ppt/slides/_rels/slide29.xml.rels" ContentType="application/vnd.openxmlformats-package.relationships+xml"/>
  <Override PartName="/ppt/slides/_rels/slide17.xml.rels" ContentType="application/vnd.openxmlformats-package.relationships+xml"/>
  <Override PartName="/ppt/slides/_rels/slide65.xml.rels" ContentType="application/vnd.openxmlformats-package.relationships+xml"/>
  <Override PartName="/ppt/slides/_rels/slide42.xml.rels" ContentType="application/vnd.openxmlformats-package.relationships+xml"/>
  <Override PartName="/ppt/slides/_rels/slide58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41.xml.rels" ContentType="application/vnd.openxmlformats-package.relationships+xml"/>
  <Override PartName="/ppt/slides/_rels/slide22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27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34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3.xml.rels" ContentType="application/vnd.openxmlformats-package.relationships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27.xml" ContentType="application/vnd.openxmlformats-officedocument.presentationml.slide+xml"/>
  <Override PartName="/ppt/slides/slide43.xml" ContentType="application/vnd.openxmlformats-officedocument.presentationml.slide+xml"/>
  <Override PartName="/ppt/slides/slide48.xml" ContentType="application/vnd.openxmlformats-officedocument.presentationml.slide+xml"/>
  <Override PartName="/ppt/slides/slide62.xml" ContentType="application/vnd.openxmlformats-officedocument.presentationml.slide+xml"/>
  <Override PartName="/ppt/slides/slide31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65.xml" ContentType="application/vnd.openxmlformats-officedocument.presentationml.slide+xml"/>
  <Override PartName="/ppt/slides/slide16.xml" ContentType="application/vnd.openxmlformats-officedocument.presentationml.slide+xml"/>
  <Override PartName="/ppt/slides/slide47.xml" ContentType="application/vnd.openxmlformats-officedocument.presentationml.slide+xml"/>
  <Override PartName="/ppt/slides/slide37.xml" ContentType="application/vnd.openxmlformats-officedocument.presentationml.slide+xml"/>
  <Override PartName="/ppt/slides/slide61.xml" ContentType="application/vnd.openxmlformats-officedocument.presentationml.slide+xml"/>
  <Override PartName="/ppt/slides/slide14.xml" ContentType="application/vnd.openxmlformats-officedocument.presentationml.slide+xml"/>
  <Override PartName="/ppt/slides/slide29.xml" ContentType="application/vnd.openxmlformats-officedocument.presentationml.slide+xml"/>
  <Override PartName="/ppt/slides/slide10.xml" ContentType="application/vnd.openxmlformats-officedocument.presentationml.slide+xml"/>
  <Override PartName="/ppt/slides/slide63.xml" ContentType="application/vnd.openxmlformats-officedocument.presentationml.slide+xml"/>
  <Override PartName="/ppt/slides/slide67.xml" ContentType="application/vnd.openxmlformats-officedocument.presentationml.slide+xml"/>
  <Override PartName="/ppt/slides/slide28.xml" ContentType="application/vnd.openxmlformats-officedocument.presentationml.slide+xml"/>
  <Override PartName="/ppt/slides/slide12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4.xml" ContentType="application/vnd.openxmlformats-officedocument.presentationml.slide+xml"/>
  <Override PartName="/ppt/slides/slide52.xml" ContentType="application/vnd.openxmlformats-officedocument.presentationml.slide+xml"/>
  <Override PartName="/ppt/slides/slide30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6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8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3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9" r:id="rId3"/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x="12192000" cy="6858000"/>
  <p:notesSz cx="7315200" cy="96012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1.xml"/><Relationship Id="rId4" Type="http://schemas.openxmlformats.org/officeDocument/2006/relationships/slideMaster" Target="slideMasters/slideMaster2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54885-8F5D-4D40-893E-4EC90AFE981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accent1" phldr="1"/>
      <dgm:spPr/>
      <dgm:t>
        <a:bodyPr/>
        <a:lstStyle/>
        <a:p>
          <a:endParaRPr lang="en-US"/>
        </a:p>
      </dgm:t>
    </dgm:pt>
    <dgm:pt modelId="{66D08250-2F5D-4113-A24F-A80E2D0ED755}">
      <dgm:prSet/>
      <dgm:spPr/>
      <dgm:t>
        <a:bodyPr/>
        <a:lstStyle/>
        <a:p>
          <a:r>
            <a:rPr lang="da-DK"/>
            <a:t>Endokrine sygdomme</a:t>
          </a:r>
          <a:endParaRPr lang="en-US"/>
        </a:p>
      </dgm:t>
    </dgm:pt>
    <dgm:pt modelId="{1B0D0A89-EA8F-4124-973F-885088B2D784}" cxnId="{592BC241-06A1-4753-8806-5E9217996844}" type="parTrans">
      <dgm:prSet/>
      <dgm:spPr/>
      <dgm:t>
        <a:bodyPr/>
        <a:lstStyle/>
        <a:p>
          <a:endParaRPr lang="en-US"/>
        </a:p>
      </dgm:t>
    </dgm:pt>
    <dgm:pt modelId="{925D3866-FD9B-449F-BFB1-273D62EF399C}" cxnId="{592BC241-06A1-4753-8806-5E9217996844}" type="sibTrans">
      <dgm:prSet/>
      <dgm:spPr/>
      <dgm:t>
        <a:bodyPr/>
        <a:lstStyle/>
        <a:p>
          <a:endParaRPr lang="en-US"/>
        </a:p>
      </dgm:t>
    </dgm:pt>
    <dgm:pt modelId="{4F87447D-CA1F-47B1-AFFD-378D105838ED}">
      <dgm:prSet/>
      <dgm:spPr/>
      <dgm:t>
        <a:bodyPr/>
        <a:lstStyle/>
        <a:p>
          <a:r>
            <a:rPr lang="da-DK" dirty="0"/>
            <a:t>Diabetes type 1 </a:t>
          </a:r>
          <a:endParaRPr lang="en-US" dirty="0"/>
        </a:p>
      </dgm:t>
    </dgm:pt>
    <dgm:pt modelId="{F9BFE100-AB56-4D5F-896F-BB1CED595C85}" cxnId="{3E68E031-2FB3-47E3-AE8A-2EEC232C0EB5}" type="parTrans">
      <dgm:prSet/>
      <dgm:spPr/>
      <dgm:t>
        <a:bodyPr/>
        <a:lstStyle/>
        <a:p>
          <a:endParaRPr lang="en-US"/>
        </a:p>
      </dgm:t>
    </dgm:pt>
    <dgm:pt modelId="{06D80432-D0D3-49F4-A318-F1AD5DA0EC84}" cxnId="{3E68E031-2FB3-47E3-AE8A-2EEC232C0EB5}" type="sibTrans">
      <dgm:prSet/>
      <dgm:spPr/>
      <dgm:t>
        <a:bodyPr/>
        <a:lstStyle/>
        <a:p>
          <a:endParaRPr lang="en-US"/>
        </a:p>
      </dgm:t>
    </dgm:pt>
    <dgm:pt modelId="{E5A3666F-613E-4962-B0A3-705F7B3A5C47}">
      <dgm:prSet/>
      <dgm:spPr/>
      <dgm:t>
        <a:bodyPr/>
        <a:lstStyle/>
        <a:p>
          <a:r>
            <a:rPr lang="da-DK"/>
            <a:t>Diabetes type 2 </a:t>
          </a:r>
          <a:endParaRPr lang="en-US"/>
        </a:p>
      </dgm:t>
    </dgm:pt>
    <dgm:pt modelId="{50F709C9-8051-4144-BBC4-4B9A7473FC20}" cxnId="{C42DCFD5-9891-4710-8B6F-6BAFDBD59B89}" type="parTrans">
      <dgm:prSet/>
      <dgm:spPr/>
      <dgm:t>
        <a:bodyPr/>
        <a:lstStyle/>
        <a:p>
          <a:endParaRPr lang="en-US"/>
        </a:p>
      </dgm:t>
    </dgm:pt>
    <dgm:pt modelId="{7A0146DF-0113-4689-B119-3B9BED0B0F3A}" cxnId="{C42DCFD5-9891-4710-8B6F-6BAFDBD59B89}" type="sibTrans">
      <dgm:prSet/>
      <dgm:spPr/>
      <dgm:t>
        <a:bodyPr/>
        <a:lstStyle/>
        <a:p>
          <a:endParaRPr lang="en-US"/>
        </a:p>
      </dgm:t>
    </dgm:pt>
    <dgm:pt modelId="{B723DC61-0268-456C-B2B3-A3C0B1B94FB6}">
      <dgm:prSet/>
      <dgm:spPr/>
      <dgm:t>
        <a:bodyPr/>
        <a:lstStyle/>
        <a:p>
          <a:r>
            <a:rPr lang="da-DK"/>
            <a:t>Hypothyroidisme </a:t>
          </a:r>
          <a:endParaRPr lang="en-US"/>
        </a:p>
      </dgm:t>
    </dgm:pt>
    <dgm:pt modelId="{E93F25B1-5296-46A4-B859-CD9BB04214FB}" cxnId="{E78B09A4-C0BF-40BE-A37F-92B9E55C41B1}" type="parTrans">
      <dgm:prSet/>
      <dgm:spPr/>
      <dgm:t>
        <a:bodyPr/>
        <a:lstStyle/>
        <a:p>
          <a:endParaRPr lang="en-US"/>
        </a:p>
      </dgm:t>
    </dgm:pt>
    <dgm:pt modelId="{836243FE-ADFD-450E-8154-64D37E67846D}" cxnId="{E78B09A4-C0BF-40BE-A37F-92B9E55C41B1}" type="sibTrans">
      <dgm:prSet/>
      <dgm:spPr/>
      <dgm:t>
        <a:bodyPr/>
        <a:lstStyle/>
        <a:p>
          <a:endParaRPr lang="en-US"/>
        </a:p>
      </dgm:t>
    </dgm:pt>
    <dgm:pt modelId="{3B761959-65E7-4991-AB7D-86BC74DCE3FE}">
      <dgm:prSet/>
      <dgm:spPr/>
      <dgm:t>
        <a:bodyPr/>
        <a:lstStyle/>
        <a:p>
          <a:r>
            <a:rPr lang="da-DK"/>
            <a:t>Hyperthyroidisme </a:t>
          </a:r>
          <a:endParaRPr lang="en-US"/>
        </a:p>
      </dgm:t>
    </dgm:pt>
    <dgm:pt modelId="{824E64C0-44C7-4DC2-8C3B-B442657543E5}" cxnId="{47F976A5-2686-41F9-955E-5C5D9C3FB24A}" type="parTrans">
      <dgm:prSet/>
      <dgm:spPr/>
      <dgm:t>
        <a:bodyPr/>
        <a:lstStyle/>
        <a:p>
          <a:endParaRPr lang="en-US"/>
        </a:p>
      </dgm:t>
    </dgm:pt>
    <dgm:pt modelId="{3E672E5F-9D26-44D1-B9D9-3F97B8BA40D0}" cxnId="{47F976A5-2686-41F9-955E-5C5D9C3FB24A}" type="sibTrans">
      <dgm:prSet/>
      <dgm:spPr/>
      <dgm:t>
        <a:bodyPr/>
        <a:lstStyle/>
        <a:p>
          <a:endParaRPr lang="en-US"/>
        </a:p>
      </dgm:t>
    </dgm:pt>
    <dgm:pt modelId="{B8793571-3C11-4C9C-9948-1732E8E256CE}">
      <dgm:prSet/>
      <dgm:spPr/>
      <dgm:t>
        <a:bodyPr/>
        <a:lstStyle/>
        <a:p>
          <a:r>
            <a:rPr lang="da-DK" dirty="0"/>
            <a:t>Binyresygdomme</a:t>
          </a:r>
          <a:endParaRPr lang="en-US" dirty="0"/>
        </a:p>
      </dgm:t>
    </dgm:pt>
    <dgm:pt modelId="{D631B7FC-7F8F-41D4-AEA5-959789168017}" cxnId="{7F0EB156-B018-4041-B710-41FF273367AD}" type="parTrans">
      <dgm:prSet/>
      <dgm:spPr/>
      <dgm:t>
        <a:bodyPr/>
        <a:lstStyle/>
        <a:p>
          <a:endParaRPr lang="en-US"/>
        </a:p>
      </dgm:t>
    </dgm:pt>
    <dgm:pt modelId="{68FFAA28-905C-45A7-949B-57E48A839174}" cxnId="{7F0EB156-B018-4041-B710-41FF273367AD}" type="sibTrans">
      <dgm:prSet/>
      <dgm:spPr/>
      <dgm:t>
        <a:bodyPr/>
        <a:lstStyle/>
        <a:p>
          <a:endParaRPr lang="en-US"/>
        </a:p>
      </dgm:t>
    </dgm:pt>
    <dgm:pt modelId="{A6A8BC38-4B0F-4224-9237-04F8D2AF1EA9}">
      <dgm:prSet/>
      <dgm:spPr/>
      <dgm:t>
        <a:bodyPr/>
        <a:lstStyle/>
        <a:p>
          <a:r>
            <a:rPr lang="da-DK"/>
            <a:t>Blodsygdomme</a:t>
          </a:r>
          <a:endParaRPr lang="en-US"/>
        </a:p>
      </dgm:t>
    </dgm:pt>
    <dgm:pt modelId="{459CD546-ACAD-48CC-8CA2-F7EB3BD50846}" cxnId="{0DB06A11-FE06-4EF6-AA02-7141ECBB5027}" type="parTrans">
      <dgm:prSet/>
      <dgm:spPr/>
      <dgm:t>
        <a:bodyPr/>
        <a:lstStyle/>
        <a:p>
          <a:endParaRPr lang="en-US"/>
        </a:p>
      </dgm:t>
    </dgm:pt>
    <dgm:pt modelId="{FE26720C-EDCF-4123-84EE-49993C55423B}" cxnId="{0DB06A11-FE06-4EF6-AA02-7141ECBB5027}" type="sibTrans">
      <dgm:prSet/>
      <dgm:spPr/>
      <dgm:t>
        <a:bodyPr/>
        <a:lstStyle/>
        <a:p>
          <a:endParaRPr lang="en-US"/>
        </a:p>
      </dgm:t>
    </dgm:pt>
    <dgm:pt modelId="{E2AF5AAB-0D3A-46DB-8E3C-EA07A22A8C57}">
      <dgm:prSet/>
      <dgm:spPr/>
      <dgm:t>
        <a:bodyPr/>
        <a:lstStyle/>
        <a:p>
          <a:r>
            <a:rPr lang="da-DK"/>
            <a:t>Anæmi </a:t>
          </a:r>
          <a:endParaRPr lang="en-US"/>
        </a:p>
      </dgm:t>
    </dgm:pt>
    <dgm:pt modelId="{27141F8C-62A8-446F-9FA9-7000B9FB74EC}" cxnId="{6C78718F-C606-4725-AE96-682C7B375FE1}" type="parTrans">
      <dgm:prSet/>
      <dgm:spPr/>
      <dgm:t>
        <a:bodyPr/>
        <a:lstStyle/>
        <a:p>
          <a:endParaRPr lang="en-US"/>
        </a:p>
      </dgm:t>
    </dgm:pt>
    <dgm:pt modelId="{FED82325-8985-453A-BA1E-2868B8520542}" cxnId="{6C78718F-C606-4725-AE96-682C7B375FE1}" type="sibTrans">
      <dgm:prSet/>
      <dgm:spPr/>
      <dgm:t>
        <a:bodyPr/>
        <a:lstStyle/>
        <a:p>
          <a:endParaRPr lang="en-US"/>
        </a:p>
      </dgm:t>
    </dgm:pt>
    <dgm:pt modelId="{9BA8F12E-9F46-408F-A81C-E543D9CAB3B4}">
      <dgm:prSet/>
      <dgm:spPr/>
      <dgm:t>
        <a:bodyPr/>
        <a:lstStyle/>
        <a:p>
          <a:r>
            <a:rPr lang="da-DK" dirty="0" err="1"/>
            <a:t>Leukæmier</a:t>
          </a:r>
          <a:r>
            <a:rPr lang="da-DK" dirty="0"/>
            <a:t> </a:t>
          </a:r>
          <a:endParaRPr lang="en-US" dirty="0"/>
        </a:p>
      </dgm:t>
    </dgm:pt>
    <dgm:pt modelId="{8F1BD757-D9E3-4CA2-A087-5F196C72956D}" cxnId="{25B0FF9D-2C2F-4F45-B294-19A01C658B44}" type="parTrans">
      <dgm:prSet/>
      <dgm:spPr/>
      <dgm:t>
        <a:bodyPr/>
        <a:lstStyle/>
        <a:p>
          <a:endParaRPr lang="en-US"/>
        </a:p>
      </dgm:t>
    </dgm:pt>
    <dgm:pt modelId="{2A34C099-01BB-45E2-9CDB-EFBACFFF875B}" cxnId="{25B0FF9D-2C2F-4F45-B294-19A01C658B44}" type="sibTrans">
      <dgm:prSet/>
      <dgm:spPr/>
      <dgm:t>
        <a:bodyPr/>
        <a:lstStyle/>
        <a:p>
          <a:endParaRPr lang="en-US"/>
        </a:p>
      </dgm:t>
    </dgm:pt>
    <dgm:pt modelId="{722BC408-152A-4ECA-BA97-9E12E55D2393}">
      <dgm:prSet/>
      <dgm:spPr/>
      <dgm:t>
        <a:bodyPr/>
        <a:lstStyle/>
        <a:p>
          <a:r>
            <a:rPr lang="da-DK" dirty="0" err="1"/>
            <a:t>Lymfomer</a:t>
          </a:r>
          <a:r>
            <a:rPr lang="da-DK" dirty="0"/>
            <a:t>  </a:t>
          </a:r>
          <a:endParaRPr lang="en-US" dirty="0"/>
        </a:p>
      </dgm:t>
    </dgm:pt>
    <dgm:pt modelId="{296B147D-A26F-41C0-9B61-2221138DE13A}" cxnId="{73C20D9D-7B9E-4CA1-96C8-6EB9EBEE1152}" type="parTrans">
      <dgm:prSet/>
      <dgm:spPr/>
      <dgm:t>
        <a:bodyPr/>
        <a:lstStyle/>
        <a:p>
          <a:endParaRPr lang="en-US"/>
        </a:p>
      </dgm:t>
    </dgm:pt>
    <dgm:pt modelId="{3557FA6B-2D39-449E-81FC-B658786E5FBB}" cxnId="{73C20D9D-7B9E-4CA1-96C8-6EB9EBEE1152}" type="sibTrans">
      <dgm:prSet/>
      <dgm:spPr/>
      <dgm:t>
        <a:bodyPr/>
        <a:lstStyle/>
        <a:p>
          <a:endParaRPr lang="en-US"/>
        </a:p>
      </dgm:t>
    </dgm:pt>
    <dgm:pt modelId="{ABCEF13C-F4B2-4E58-A286-F65B2FF6BC9E}">
      <dgm:prSet/>
      <dgm:spPr/>
      <dgm:t>
        <a:bodyPr/>
        <a:lstStyle/>
        <a:p>
          <a:r>
            <a:rPr lang="en-US" dirty="0" err="1"/>
            <a:t>Osteoporose</a:t>
          </a:r>
          <a:r>
            <a:rPr lang="en-US" dirty="0"/>
            <a:t> </a:t>
          </a:r>
        </a:p>
      </dgm:t>
    </dgm:pt>
    <dgm:pt modelId="{2832EC72-EDAE-48C6-9CB9-840410119B46}" cxnId="{E145CCE7-3962-408E-B82A-7C0B464AD86D}" type="parTrans">
      <dgm:prSet/>
      <dgm:spPr/>
      <dgm:t>
        <a:bodyPr/>
        <a:lstStyle/>
        <a:p>
          <a:endParaRPr lang="da-DK"/>
        </a:p>
      </dgm:t>
    </dgm:pt>
    <dgm:pt modelId="{59BE509B-285E-494A-86F5-C32C7AFEE53E}" cxnId="{E145CCE7-3962-408E-B82A-7C0B464AD86D}" type="sibTrans">
      <dgm:prSet/>
      <dgm:spPr/>
      <dgm:t>
        <a:bodyPr/>
        <a:lstStyle/>
        <a:p>
          <a:endParaRPr lang="da-DK"/>
        </a:p>
      </dgm:t>
    </dgm:pt>
    <dgm:pt modelId="{20112A05-BB56-47D3-B82A-0EAE3CD397E6}" type="pres">
      <dgm:prSet presAssocID="{D9754885-8F5D-4D40-893E-4EC90AFE9810}" presName="Name0" presStyleCnt="0">
        <dgm:presLayoutVars>
          <dgm:dir/>
          <dgm:animLvl val="lvl"/>
          <dgm:resizeHandles val="exact"/>
        </dgm:presLayoutVars>
      </dgm:prSet>
      <dgm:spPr/>
    </dgm:pt>
    <dgm:pt modelId="{63CFBC2D-A59C-4375-B81C-03608EA648FE}" type="pres">
      <dgm:prSet presAssocID="{66D08250-2F5D-4113-A24F-A80E2D0ED755}" presName="composite" presStyleCnt="0"/>
      <dgm:spPr/>
    </dgm:pt>
    <dgm:pt modelId="{5CF45249-CF4E-4B4E-90A7-38B1F8581DF5}" type="pres">
      <dgm:prSet presAssocID="{66D08250-2F5D-4113-A24F-A80E2D0ED75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BA2CAA0-8308-4A61-AF3D-107A3D1AA698}" type="pres">
      <dgm:prSet presAssocID="{66D08250-2F5D-4113-A24F-A80E2D0ED755}" presName="desTx" presStyleLbl="alignAccFollowNode1" presStyleIdx="0" presStyleCnt="2">
        <dgm:presLayoutVars>
          <dgm:bulletEnabled val="1"/>
        </dgm:presLayoutVars>
      </dgm:prSet>
      <dgm:spPr/>
    </dgm:pt>
    <dgm:pt modelId="{68886403-F9A7-4DA5-A102-F40A20FFB0FA}" type="pres">
      <dgm:prSet presAssocID="{925D3866-FD9B-449F-BFB1-273D62EF399C}" presName="space" presStyleCnt="0"/>
      <dgm:spPr/>
    </dgm:pt>
    <dgm:pt modelId="{9215B113-6CDE-47DF-A4A5-6EF22300F593}" type="pres">
      <dgm:prSet presAssocID="{A6A8BC38-4B0F-4224-9237-04F8D2AF1EA9}" presName="composite" presStyleCnt="0"/>
      <dgm:spPr/>
    </dgm:pt>
    <dgm:pt modelId="{6B14DF94-20FF-4511-A4B4-A1750BB40DA2}" type="pres">
      <dgm:prSet presAssocID="{A6A8BC38-4B0F-4224-9237-04F8D2AF1EA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FDAA161-C814-4D68-8659-4BA687EDDECB}" type="pres">
      <dgm:prSet presAssocID="{A6A8BC38-4B0F-4224-9237-04F8D2AF1EA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414E00A-E60A-4F24-A786-21716E9EE1F8}" type="presOf" srcId="{E5A3666F-613E-4962-B0A3-705F7B3A5C47}" destId="{5BA2CAA0-8308-4A61-AF3D-107A3D1AA698}" srcOrd="0" destOrd="1" presId="urn:microsoft.com/office/officeart/2005/8/layout/hList1"/>
    <dgm:cxn modelId="{B296BB0C-C401-4F32-8500-A09C82895FC0}" type="presOf" srcId="{E2AF5AAB-0D3A-46DB-8E3C-EA07A22A8C57}" destId="{9FDAA161-C814-4D68-8659-4BA687EDDECB}" srcOrd="0" destOrd="0" presId="urn:microsoft.com/office/officeart/2005/8/layout/hList1"/>
    <dgm:cxn modelId="{0DB06A11-FE06-4EF6-AA02-7141ECBB5027}" srcId="{D9754885-8F5D-4D40-893E-4EC90AFE9810}" destId="{A6A8BC38-4B0F-4224-9237-04F8D2AF1EA9}" srcOrd="1" destOrd="0" parTransId="{459CD546-ACAD-48CC-8CA2-F7EB3BD50846}" sibTransId="{FE26720C-EDCF-4123-84EE-49993C55423B}"/>
    <dgm:cxn modelId="{3E68E031-2FB3-47E3-AE8A-2EEC232C0EB5}" srcId="{66D08250-2F5D-4113-A24F-A80E2D0ED755}" destId="{4F87447D-CA1F-47B1-AFFD-378D105838ED}" srcOrd="0" destOrd="0" parTransId="{F9BFE100-AB56-4D5F-896F-BB1CED595C85}" sibTransId="{06D80432-D0D3-49F4-A318-F1AD5DA0EC84}"/>
    <dgm:cxn modelId="{592BC241-06A1-4753-8806-5E9217996844}" srcId="{D9754885-8F5D-4D40-893E-4EC90AFE9810}" destId="{66D08250-2F5D-4113-A24F-A80E2D0ED755}" srcOrd="0" destOrd="0" parTransId="{1B0D0A89-EA8F-4124-973F-885088B2D784}" sibTransId="{925D3866-FD9B-449F-BFB1-273D62EF399C}"/>
    <dgm:cxn modelId="{1BE0D047-5637-4976-9B9F-267C0746BF30}" type="presOf" srcId="{722BC408-152A-4ECA-BA97-9E12E55D2393}" destId="{9FDAA161-C814-4D68-8659-4BA687EDDECB}" srcOrd="0" destOrd="2" presId="urn:microsoft.com/office/officeart/2005/8/layout/hList1"/>
    <dgm:cxn modelId="{9378F055-9E9D-455F-B8D5-866678543BBF}" type="presOf" srcId="{3B761959-65E7-4991-AB7D-86BC74DCE3FE}" destId="{5BA2CAA0-8308-4A61-AF3D-107A3D1AA698}" srcOrd="0" destOrd="3" presId="urn:microsoft.com/office/officeart/2005/8/layout/hList1"/>
    <dgm:cxn modelId="{7F0EB156-B018-4041-B710-41FF273367AD}" srcId="{66D08250-2F5D-4113-A24F-A80E2D0ED755}" destId="{B8793571-3C11-4C9C-9948-1732E8E256CE}" srcOrd="4" destOrd="0" parTransId="{D631B7FC-7F8F-41D4-AEA5-959789168017}" sibTransId="{68FFAA28-905C-45A7-949B-57E48A839174}"/>
    <dgm:cxn modelId="{72C72082-BE75-4D97-9064-2A26B0284363}" type="presOf" srcId="{66D08250-2F5D-4113-A24F-A80E2D0ED755}" destId="{5CF45249-CF4E-4B4E-90A7-38B1F8581DF5}" srcOrd="0" destOrd="0" presId="urn:microsoft.com/office/officeart/2005/8/layout/hList1"/>
    <dgm:cxn modelId="{6C78718F-C606-4725-AE96-682C7B375FE1}" srcId="{A6A8BC38-4B0F-4224-9237-04F8D2AF1EA9}" destId="{E2AF5AAB-0D3A-46DB-8E3C-EA07A22A8C57}" srcOrd="0" destOrd="0" parTransId="{27141F8C-62A8-446F-9FA9-7000B9FB74EC}" sibTransId="{FED82325-8985-453A-BA1E-2868B8520542}"/>
    <dgm:cxn modelId="{A180BA98-C957-451E-ADA3-13E3C9443519}" type="presOf" srcId="{9BA8F12E-9F46-408F-A81C-E543D9CAB3B4}" destId="{9FDAA161-C814-4D68-8659-4BA687EDDECB}" srcOrd="0" destOrd="1" presId="urn:microsoft.com/office/officeart/2005/8/layout/hList1"/>
    <dgm:cxn modelId="{73C20D9D-7B9E-4CA1-96C8-6EB9EBEE1152}" srcId="{A6A8BC38-4B0F-4224-9237-04F8D2AF1EA9}" destId="{722BC408-152A-4ECA-BA97-9E12E55D2393}" srcOrd="2" destOrd="0" parTransId="{296B147D-A26F-41C0-9B61-2221138DE13A}" sibTransId="{3557FA6B-2D39-449E-81FC-B658786E5FBB}"/>
    <dgm:cxn modelId="{25B0FF9D-2C2F-4F45-B294-19A01C658B44}" srcId="{A6A8BC38-4B0F-4224-9237-04F8D2AF1EA9}" destId="{9BA8F12E-9F46-408F-A81C-E543D9CAB3B4}" srcOrd="1" destOrd="0" parTransId="{8F1BD757-D9E3-4CA2-A087-5F196C72956D}" sibTransId="{2A34C099-01BB-45E2-9CDB-EFBACFFF875B}"/>
    <dgm:cxn modelId="{65CCC9A3-275A-41D4-AD90-AA2B7EDE14C7}" type="presOf" srcId="{B8793571-3C11-4C9C-9948-1732E8E256CE}" destId="{5BA2CAA0-8308-4A61-AF3D-107A3D1AA698}" srcOrd="0" destOrd="4" presId="urn:microsoft.com/office/officeart/2005/8/layout/hList1"/>
    <dgm:cxn modelId="{E78B09A4-C0BF-40BE-A37F-92B9E55C41B1}" srcId="{66D08250-2F5D-4113-A24F-A80E2D0ED755}" destId="{B723DC61-0268-456C-B2B3-A3C0B1B94FB6}" srcOrd="2" destOrd="0" parTransId="{E93F25B1-5296-46A4-B859-CD9BB04214FB}" sibTransId="{836243FE-ADFD-450E-8154-64D37E67846D}"/>
    <dgm:cxn modelId="{47F976A5-2686-41F9-955E-5C5D9C3FB24A}" srcId="{66D08250-2F5D-4113-A24F-A80E2D0ED755}" destId="{3B761959-65E7-4991-AB7D-86BC74DCE3FE}" srcOrd="3" destOrd="0" parTransId="{824E64C0-44C7-4DC2-8C3B-B442657543E5}" sibTransId="{3E672E5F-9D26-44D1-B9D9-3F97B8BA40D0}"/>
    <dgm:cxn modelId="{419D71D2-704B-4424-A012-1343BF5699B6}" type="presOf" srcId="{B723DC61-0268-456C-B2B3-A3C0B1B94FB6}" destId="{5BA2CAA0-8308-4A61-AF3D-107A3D1AA698}" srcOrd="0" destOrd="2" presId="urn:microsoft.com/office/officeart/2005/8/layout/hList1"/>
    <dgm:cxn modelId="{C42DCFD5-9891-4710-8B6F-6BAFDBD59B89}" srcId="{66D08250-2F5D-4113-A24F-A80E2D0ED755}" destId="{E5A3666F-613E-4962-B0A3-705F7B3A5C47}" srcOrd="1" destOrd="0" parTransId="{50F709C9-8051-4144-BBC4-4B9A7473FC20}" sibTransId="{7A0146DF-0113-4689-B119-3B9BED0B0F3A}"/>
    <dgm:cxn modelId="{909362E1-1A81-4D7C-814E-B75D77D0C838}" type="presOf" srcId="{4F87447D-CA1F-47B1-AFFD-378D105838ED}" destId="{5BA2CAA0-8308-4A61-AF3D-107A3D1AA698}" srcOrd="0" destOrd="0" presId="urn:microsoft.com/office/officeart/2005/8/layout/hList1"/>
    <dgm:cxn modelId="{FEC3A5E1-6BF2-40A9-A840-BFCB9D026820}" type="presOf" srcId="{A6A8BC38-4B0F-4224-9237-04F8D2AF1EA9}" destId="{6B14DF94-20FF-4511-A4B4-A1750BB40DA2}" srcOrd="0" destOrd="0" presId="urn:microsoft.com/office/officeart/2005/8/layout/hList1"/>
    <dgm:cxn modelId="{E145CCE7-3962-408E-B82A-7C0B464AD86D}" srcId="{66D08250-2F5D-4113-A24F-A80E2D0ED755}" destId="{ABCEF13C-F4B2-4E58-A286-F65B2FF6BC9E}" srcOrd="5" destOrd="0" parTransId="{2832EC72-EDAE-48C6-9CB9-840410119B46}" sibTransId="{59BE509B-285E-494A-86F5-C32C7AFEE53E}"/>
    <dgm:cxn modelId="{852FC0FA-BC81-4DF5-B7DC-8EE4B5E8CBED}" type="presOf" srcId="{D9754885-8F5D-4D40-893E-4EC90AFE9810}" destId="{20112A05-BB56-47D3-B82A-0EAE3CD397E6}" srcOrd="0" destOrd="0" presId="urn:microsoft.com/office/officeart/2005/8/layout/hList1"/>
    <dgm:cxn modelId="{27B905FD-76D4-4E1B-BE29-7FD9D4DE492C}" type="presOf" srcId="{ABCEF13C-F4B2-4E58-A286-F65B2FF6BC9E}" destId="{5BA2CAA0-8308-4A61-AF3D-107A3D1AA698}" srcOrd="0" destOrd="5" presId="urn:microsoft.com/office/officeart/2005/8/layout/hList1"/>
    <dgm:cxn modelId="{727E22E5-D76A-4D0C-9FEF-45F9D20117FE}" type="presParOf" srcId="{20112A05-BB56-47D3-B82A-0EAE3CD397E6}" destId="{63CFBC2D-A59C-4375-B81C-03608EA648FE}" srcOrd="0" destOrd="0" presId="urn:microsoft.com/office/officeart/2005/8/layout/hList1"/>
    <dgm:cxn modelId="{82E76001-0397-4AE3-9EFA-871786211F1D}" type="presParOf" srcId="{63CFBC2D-A59C-4375-B81C-03608EA648FE}" destId="{5CF45249-CF4E-4B4E-90A7-38B1F8581DF5}" srcOrd="0" destOrd="0" presId="urn:microsoft.com/office/officeart/2005/8/layout/hList1"/>
    <dgm:cxn modelId="{8DF05C67-6347-4531-8CFF-9C7203276FE6}" type="presParOf" srcId="{63CFBC2D-A59C-4375-B81C-03608EA648FE}" destId="{5BA2CAA0-8308-4A61-AF3D-107A3D1AA698}" srcOrd="1" destOrd="0" presId="urn:microsoft.com/office/officeart/2005/8/layout/hList1"/>
    <dgm:cxn modelId="{8A1B7A37-FB63-4E05-AF33-7C3B78669481}" type="presParOf" srcId="{20112A05-BB56-47D3-B82A-0EAE3CD397E6}" destId="{68886403-F9A7-4DA5-A102-F40A20FFB0FA}" srcOrd="1" destOrd="0" presId="urn:microsoft.com/office/officeart/2005/8/layout/hList1"/>
    <dgm:cxn modelId="{C1A821A0-4B62-4659-8E3F-920B428B65D0}" type="presParOf" srcId="{20112A05-BB56-47D3-B82A-0EAE3CD397E6}" destId="{9215B113-6CDE-47DF-A4A5-6EF22300F593}" srcOrd="2" destOrd="0" presId="urn:microsoft.com/office/officeart/2005/8/layout/hList1"/>
    <dgm:cxn modelId="{BD18B365-19BE-4BAF-A22F-77F2322FBDB7}" type="presParOf" srcId="{9215B113-6CDE-47DF-A4A5-6EF22300F593}" destId="{6B14DF94-20FF-4511-A4B4-A1750BB40DA2}" srcOrd="0" destOrd="0" presId="urn:microsoft.com/office/officeart/2005/8/layout/hList1"/>
    <dgm:cxn modelId="{77341ADE-D49A-4B8A-BBBF-CD324ADED440}" type="presParOf" srcId="{9215B113-6CDE-47DF-A4A5-6EF22300F593}" destId="{9FDAA161-C814-4D68-8659-4BA687EDDEC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D346E6-A7D8-4A29-8D00-2BC7E4D6510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688069-42FF-4F84-95FB-86DE5E1DA3D3}">
      <dgm:prSet/>
      <dgm:spPr/>
      <dgm:t>
        <a:bodyPr/>
        <a:lstStyle/>
        <a:p>
          <a:r>
            <a:rPr lang="da-DK" b="1"/>
            <a:t>Cancer i blod (KM) (pyeloproliferative sygdomme)</a:t>
          </a:r>
          <a:endParaRPr lang="en-US"/>
        </a:p>
      </dgm:t>
    </dgm:pt>
    <dgm:pt modelId="{FF4D0354-62DD-46FB-AC45-005AE59E0862}" cxnId="{D32B3E23-9B08-45D8-A814-CEB12F3266B1}" type="parTrans">
      <dgm:prSet/>
      <dgm:spPr/>
      <dgm:t>
        <a:bodyPr/>
        <a:lstStyle/>
        <a:p>
          <a:endParaRPr lang="en-US"/>
        </a:p>
      </dgm:t>
    </dgm:pt>
    <dgm:pt modelId="{6D3ABFDD-C370-4CE5-AE36-3E639BEE80FB}" cxnId="{D32B3E23-9B08-45D8-A814-CEB12F3266B1}" type="sibTrans">
      <dgm:prSet/>
      <dgm:spPr/>
      <dgm:t>
        <a:bodyPr/>
        <a:lstStyle/>
        <a:p>
          <a:endParaRPr lang="en-US"/>
        </a:p>
      </dgm:t>
    </dgm:pt>
    <dgm:pt modelId="{67741EF0-BDEB-4B15-AB1F-7525ED53BD94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 dirty="0"/>
            <a:t>Kronisk </a:t>
          </a:r>
          <a:r>
            <a:rPr lang="da-DK" dirty="0" err="1"/>
            <a:t>myeloid</a:t>
          </a:r>
          <a:r>
            <a:rPr lang="da-DK" dirty="0"/>
            <a:t> leukæmi (CML)</a:t>
          </a:r>
          <a:r>
            <a:rPr lang="en-US" dirty="0"/>
            <a:t/>
          </a:r>
          <a:endParaRPr lang="en-US" dirty="0"/>
        </a:p>
      </dgm:t>
    </dgm:pt>
    <dgm:pt modelId="{D3DE8D88-A60E-49F8-A38D-B64F9C33E4A7}" cxnId="{07352BDC-90D2-45B5-870D-F09F473296EA}" type="parTrans">
      <dgm:prSet/>
      <dgm:spPr/>
      <dgm:t>
        <a:bodyPr/>
        <a:lstStyle/>
        <a:p>
          <a:endParaRPr lang="en-US"/>
        </a:p>
      </dgm:t>
    </dgm:pt>
    <dgm:pt modelId="{F9777207-AB65-478D-9ABE-08F92A011E0A}" cxnId="{07352BDC-90D2-45B5-870D-F09F473296EA}" type="sibTrans">
      <dgm:prSet/>
      <dgm:spPr/>
      <dgm:t>
        <a:bodyPr/>
        <a:lstStyle/>
        <a:p>
          <a:endParaRPr lang="en-US"/>
        </a:p>
      </dgm:t>
    </dgm:pt>
    <dgm:pt modelId="{42657627-84F5-4BC0-AFBB-5D48BAE28B3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/>
            <a:t>Akut myeloid leukæmi (AML) </a:t>
          </a:r>
          <a:br>
            <a:rPr lang="da-DK"/>
          </a:br>
          <a:r>
            <a:rPr lang="en-US"/>
            <a:t/>
          </a:r>
          <a:endParaRPr lang="en-US"/>
        </a:p>
      </dgm:t>
    </dgm:pt>
    <dgm:pt modelId="{91CA3C12-E0C7-4934-B642-A0A384588282}" cxnId="{AD4ED178-A9FF-47CF-9D47-AA8B47D44727}" type="parTrans">
      <dgm:prSet/>
      <dgm:spPr/>
    </dgm:pt>
    <dgm:pt modelId="{8A21B421-E1BA-4819-994C-C8B54B847414}" cxnId="{AD4ED178-A9FF-47CF-9D47-AA8B47D44727}" type="sibTrans">
      <dgm:prSet/>
      <dgm:spPr/>
    </dgm:pt>
    <dgm:pt modelId="{DDB75389-D7F3-4BF5-A7C0-4D952BED302B}">
      <dgm:prSet/>
      <dgm:spPr/>
      <dgm:t>
        <a:bodyPr/>
        <a:lstStyle/>
        <a:p>
          <a:r>
            <a:rPr lang="da-DK" b="1"/>
            <a:t>Cancer i lymfesystemet (lymfeproliferative sygdomme) </a:t>
          </a:r>
          <a:endParaRPr lang="en-US"/>
        </a:p>
      </dgm:t>
    </dgm:pt>
    <dgm:pt modelId="{F02D8C91-1A2C-4634-8C62-959D9471802F}" cxnId="{C388EE29-1449-482E-B4CF-B62E6CC431BF}" type="parTrans">
      <dgm:prSet/>
      <dgm:spPr/>
      <dgm:t>
        <a:bodyPr/>
        <a:lstStyle/>
        <a:p>
          <a:endParaRPr lang="en-US"/>
        </a:p>
      </dgm:t>
    </dgm:pt>
    <dgm:pt modelId="{E7AA21BF-AD6D-4F7B-9373-24E0A2691532}" cxnId="{C388EE29-1449-482E-B4CF-B62E6CC431BF}" type="sibTrans">
      <dgm:prSet/>
      <dgm:spPr/>
      <dgm:t>
        <a:bodyPr/>
        <a:lstStyle/>
        <a:p>
          <a:endParaRPr lang="en-US"/>
        </a:p>
      </dgm:t>
    </dgm:pt>
    <dgm:pt modelId="{0F4E613D-7D4D-4F17-A320-2FD4C90C17E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/>
            <a:t>Kronisk lymfatisk leukæmi</a:t>
          </a:r>
          <a:r>
            <a:rPr lang="en-US"/>
            <a:t/>
          </a:r>
          <a:endParaRPr lang="en-US"/>
        </a:p>
      </dgm:t>
    </dgm:pt>
    <dgm:pt modelId="{956D3339-0F0D-470E-94AF-50EBC4617264}" cxnId="{76C56D52-B14F-4513-81F2-26DED4F4AF9B}" type="parTrans">
      <dgm:prSet/>
      <dgm:spPr/>
      <dgm:t>
        <a:bodyPr/>
        <a:lstStyle/>
        <a:p>
          <a:endParaRPr lang="en-US"/>
        </a:p>
      </dgm:t>
    </dgm:pt>
    <dgm:pt modelId="{8CE4461B-1A00-4132-9A31-C30BDE16731A}" cxnId="{76C56D52-B14F-4513-81F2-26DED4F4AF9B}" type="sibTrans">
      <dgm:prSet/>
      <dgm:spPr/>
      <dgm:t>
        <a:bodyPr/>
        <a:lstStyle/>
        <a:p>
          <a:endParaRPr lang="en-US"/>
        </a:p>
      </dgm:t>
    </dgm:pt>
    <dgm:pt modelId="{2D7068A8-088E-4E36-9713-82B779FCB93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/>
            <a:t>Akut lymfoblastær leukæmi</a:t>
          </a:r>
          <a:r>
            <a:rPr lang="en-US"/>
            <a:t/>
          </a:r>
          <a:endParaRPr lang="en-US"/>
        </a:p>
      </dgm:t>
    </dgm:pt>
    <dgm:pt modelId="{AFA5136E-4E1A-4E56-A249-F9431840961B}" cxnId="{17EAB49A-C5FC-4972-B51E-523B3B6AAE2A}" type="parTrans">
      <dgm:prSet/>
      <dgm:spPr/>
    </dgm:pt>
    <dgm:pt modelId="{CD6152D6-43C8-4F60-A9A8-98C5C27C4BE7}" cxnId="{17EAB49A-C5FC-4972-B51E-523B3B6AAE2A}" type="sibTrans">
      <dgm:prSet/>
      <dgm:spPr/>
    </dgm:pt>
    <dgm:pt modelId="{4BE7D98D-90D4-431A-8089-B4090C98290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/>
            <a:t>Maligne lymfomer </a:t>
          </a:r>
          <a:r>
            <a:rPr lang="en-US"/>
            <a:t/>
          </a:r>
          <a:endParaRPr lang="en-US"/>
        </a:p>
      </dgm:t>
    </dgm:pt>
    <dgm:pt modelId="{FE41E88C-164F-4C59-B616-7CFFAFBC575F}" cxnId="{65DD4EA3-F1B1-49F7-B308-FD8EB32A9E0C}" type="parTrans">
      <dgm:prSet/>
      <dgm:spPr/>
    </dgm:pt>
    <dgm:pt modelId="{6D1325E0-2348-4C7B-BCE1-A2F1C577DD02}" cxnId="{65DD4EA3-F1B1-49F7-B308-FD8EB32A9E0C}" type="sibTrans">
      <dgm:prSet/>
      <dgm:spPr/>
    </dgm:pt>
    <dgm:pt modelId="{415B5CDA-E1D5-42D8-AD34-C16DC699FD7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/>
            <a:t>Myelomatose </a:t>
          </a:r>
          <a:r>
            <a:rPr lang="en-US"/>
            <a:t/>
          </a:r>
          <a:endParaRPr lang="en-US"/>
        </a:p>
      </dgm:t>
    </dgm:pt>
    <dgm:pt modelId="{F5DA48BF-DB52-41BF-9F35-581AB6689CB9}" cxnId="{44BA225F-9FAF-42B0-BC72-F2ECA01569D2}" type="parTrans">
      <dgm:prSet/>
      <dgm:spPr/>
    </dgm:pt>
    <dgm:pt modelId="{49741877-E1D5-41B6-BA34-F9FB979EE5F4}" cxnId="{44BA225F-9FAF-42B0-BC72-F2ECA01569D2}" type="sibTrans">
      <dgm:prSet/>
      <dgm:spPr/>
    </dgm:pt>
    <dgm:pt modelId="{397D45AF-C41D-4441-A825-E8A85857C3E8}" type="pres">
      <dgm:prSet presAssocID="{6DD346E6-A7D8-4A29-8D00-2BC7E4D6510A}" presName="linear" presStyleCnt="0">
        <dgm:presLayoutVars>
          <dgm:dir/>
          <dgm:animLvl val="lvl"/>
          <dgm:resizeHandles val="exact"/>
        </dgm:presLayoutVars>
      </dgm:prSet>
      <dgm:spPr/>
    </dgm:pt>
    <dgm:pt modelId="{BF124686-EC37-4304-8EC4-7313CD39470C}" type="pres">
      <dgm:prSet presAssocID="{D4688069-42FF-4F84-95FB-86DE5E1DA3D3}" presName="parentLin" presStyleCnt="0"/>
      <dgm:spPr/>
    </dgm:pt>
    <dgm:pt modelId="{7B918414-C9A8-4AD0-BF95-DD283A634178}" type="pres">
      <dgm:prSet presAssocID="{D4688069-42FF-4F84-95FB-86DE5E1DA3D3}" presName="parentLeftMargin" presStyleCnt="0"/>
      <dgm:spPr/>
    </dgm:pt>
    <dgm:pt modelId="{EA90953A-86B8-4B9B-A352-CC878965B001}" type="pres">
      <dgm:prSet presAssocID="{D4688069-42FF-4F84-95FB-86DE5E1DA3D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B73A7D5-3DFF-4903-BD40-D819CB276304}" type="pres">
      <dgm:prSet presAssocID="{D4688069-42FF-4F84-95FB-86DE5E1DA3D3}" presName="negativeSpace" presStyleCnt="0"/>
      <dgm:spPr/>
    </dgm:pt>
    <dgm:pt modelId="{45597DE6-9AB4-43A8-BDE3-DA9DD49F1DE2}" type="pres">
      <dgm:prSet presAssocID="{D4688069-42FF-4F84-95FB-86DE5E1DA3D3}" presName="childText" presStyleLbl="conFgAcc1" presStyleIdx="0" presStyleCnt="2">
        <dgm:presLayoutVars>
          <dgm:bulletEnabled val="1"/>
        </dgm:presLayoutVars>
      </dgm:prSet>
      <dgm:spPr/>
    </dgm:pt>
    <dgm:pt modelId="{86417134-D6CC-4380-BD95-0CE6D2C75D5D}" type="pres">
      <dgm:prSet presAssocID="{6D3ABFDD-C370-4CE5-AE36-3E639BEE80FB}" presName="spaceBetweenRectangles" presStyleCnt="0"/>
      <dgm:spPr/>
    </dgm:pt>
    <dgm:pt modelId="{551E6813-B6C6-4CBE-9509-B9D7E68226FA}" type="pres">
      <dgm:prSet presAssocID="{DDB75389-D7F3-4BF5-A7C0-4D952BED302B}" presName="parentLin" presStyleCnt="0"/>
      <dgm:spPr/>
    </dgm:pt>
    <dgm:pt modelId="{58325DBD-CDC7-4EED-B9DB-A32FE700831B}" type="pres">
      <dgm:prSet presAssocID="{DDB75389-D7F3-4BF5-A7C0-4D952BED302B}" presName="parentLeftMargin" presStyleCnt="0"/>
      <dgm:spPr/>
    </dgm:pt>
    <dgm:pt modelId="{8C32378A-6F7A-4021-BAE6-52C49E6565F1}" type="pres">
      <dgm:prSet presAssocID="{DDB75389-D7F3-4BF5-A7C0-4D952BED302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3D3478-8495-441E-A883-AB8BCE3CDF80}" type="pres">
      <dgm:prSet presAssocID="{DDB75389-D7F3-4BF5-A7C0-4D952BED302B}" presName="negativeSpace" presStyleCnt="0"/>
      <dgm:spPr/>
    </dgm:pt>
    <dgm:pt modelId="{62B3EAED-57B6-4B24-850B-3569055137D9}" type="pres">
      <dgm:prSet presAssocID="{DDB75389-D7F3-4BF5-A7C0-4D952BED302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32B3E23-9B08-45D8-A814-CEB12F3266B1}" srcId="{6DD346E6-A7D8-4A29-8D00-2BC7E4D6510A}" destId="{D4688069-42FF-4F84-95FB-86DE5E1DA3D3}" srcOrd="0" destOrd="0" parTransId="{FF4D0354-62DD-46FB-AC45-005AE59E0862}" sibTransId="{6D3ABFDD-C370-4CE5-AE36-3E639BEE80FB}"/>
    <dgm:cxn modelId="{07352BDC-90D2-45B5-870D-F09F473296EA}" srcId="{D4688069-42FF-4F84-95FB-86DE5E1DA3D3}" destId="{67741EF0-BDEB-4B15-AB1F-7525ED53BD94}" srcOrd="0" destOrd="0" parTransId="{D3DE8D88-A60E-49F8-A38D-B64F9C33E4A7}" sibTransId="{F9777207-AB65-478D-9ABE-08F92A011E0A}"/>
    <dgm:cxn modelId="{AD4ED178-A9FF-47CF-9D47-AA8B47D44727}" srcId="{D4688069-42FF-4F84-95FB-86DE5E1DA3D3}" destId="{42657627-84F5-4BC0-AFBB-5D48BAE28B37}" srcOrd="1" destOrd="0" parTransId="{91CA3C12-E0C7-4934-B642-A0A384588282}" sibTransId="{8A21B421-E1BA-4819-994C-C8B54B847414}"/>
    <dgm:cxn modelId="{C388EE29-1449-482E-B4CF-B62E6CC431BF}" srcId="{6DD346E6-A7D8-4A29-8D00-2BC7E4D6510A}" destId="{DDB75389-D7F3-4BF5-A7C0-4D952BED302B}" srcOrd="1" destOrd="0" parTransId="{F02D8C91-1A2C-4634-8C62-959D9471802F}" sibTransId="{E7AA21BF-AD6D-4F7B-9373-24E0A2691532}"/>
    <dgm:cxn modelId="{76C56D52-B14F-4513-81F2-26DED4F4AF9B}" srcId="{DDB75389-D7F3-4BF5-A7C0-4D952BED302B}" destId="{0F4E613D-7D4D-4F17-A320-2FD4C90C17EA}" srcOrd="0" destOrd="1" parTransId="{956D3339-0F0D-470E-94AF-50EBC4617264}" sibTransId="{8CE4461B-1A00-4132-9A31-C30BDE16731A}"/>
    <dgm:cxn modelId="{17EAB49A-C5FC-4972-B51E-523B3B6AAE2A}" srcId="{DDB75389-D7F3-4BF5-A7C0-4D952BED302B}" destId="{2D7068A8-088E-4E36-9713-82B779FCB936}" srcOrd="1" destOrd="1" parTransId="{AFA5136E-4E1A-4E56-A249-F9431840961B}" sibTransId="{CD6152D6-43C8-4F60-A9A8-98C5C27C4BE7}"/>
    <dgm:cxn modelId="{65DD4EA3-F1B1-49F7-B308-FD8EB32A9E0C}" srcId="{DDB75389-D7F3-4BF5-A7C0-4D952BED302B}" destId="{4BE7D98D-90D4-431A-8089-B4090C98290C}" srcOrd="2" destOrd="1" parTransId="{FE41E88C-164F-4C59-B616-7CFFAFBC575F}" sibTransId="{6D1325E0-2348-4C7B-BCE1-A2F1C577DD02}"/>
    <dgm:cxn modelId="{44BA225F-9FAF-42B0-BC72-F2ECA01569D2}" srcId="{DDB75389-D7F3-4BF5-A7C0-4D952BED302B}" destId="{415B5CDA-E1D5-42D8-AD34-C16DC699FD7E}" srcOrd="3" destOrd="1" parTransId="{F5DA48BF-DB52-41BF-9F35-581AB6689CB9}" sibTransId="{49741877-E1D5-41B6-BA34-F9FB979EE5F4}"/>
    <dgm:cxn modelId="{89E40663-1C08-4B43-9B62-5A7F59ECD8A5}" type="presOf" srcId="{6DD346E6-A7D8-4A29-8D00-2BC7E4D6510A}" destId="{397D45AF-C41D-4441-A825-E8A85857C3E8}" srcOrd="0" destOrd="0" presId="urn:microsoft.com/office/officeart/2005/8/layout/list1"/>
    <dgm:cxn modelId="{A214E308-709F-4328-9A04-33BF121942F3}" type="presParOf" srcId="{397D45AF-C41D-4441-A825-E8A85857C3E8}" destId="{BF124686-EC37-4304-8EC4-7313CD39470C}" srcOrd="0" destOrd="0" presId="urn:microsoft.com/office/officeart/2005/8/layout/list1"/>
    <dgm:cxn modelId="{6D646D02-6098-4279-A68B-A7A05CAEFDC4}" type="presParOf" srcId="{BF124686-EC37-4304-8EC4-7313CD39470C}" destId="{7B918414-C9A8-4AD0-BF95-DD283A634178}" srcOrd="0" destOrd="0" presId="urn:microsoft.com/office/officeart/2005/8/layout/list1"/>
    <dgm:cxn modelId="{8BB0A973-6A10-42DA-B900-323B30B56EDF}" type="presOf" srcId="{D4688069-42FF-4F84-95FB-86DE5E1DA3D3}" destId="{7B918414-C9A8-4AD0-BF95-DD283A634178}" srcOrd="0" destOrd="0" presId="urn:microsoft.com/office/officeart/2005/8/layout/list1"/>
    <dgm:cxn modelId="{B2193A24-7410-4870-96A5-21CAFEFF3806}" type="presParOf" srcId="{BF124686-EC37-4304-8EC4-7313CD39470C}" destId="{EA90953A-86B8-4B9B-A352-CC878965B001}" srcOrd="1" destOrd="0" presId="urn:microsoft.com/office/officeart/2005/8/layout/list1"/>
    <dgm:cxn modelId="{336B5CB4-7890-4842-9A3D-CCD963CD521D}" type="presOf" srcId="{D4688069-42FF-4F84-95FB-86DE5E1DA3D3}" destId="{EA90953A-86B8-4B9B-A352-CC878965B001}" srcOrd="0" destOrd="0" presId="urn:microsoft.com/office/officeart/2005/8/layout/list1"/>
    <dgm:cxn modelId="{A858C839-6A7E-4758-9A9F-4A0A8F9A3461}" type="presParOf" srcId="{397D45AF-C41D-4441-A825-E8A85857C3E8}" destId="{AB73A7D5-3DFF-4903-BD40-D819CB276304}" srcOrd="1" destOrd="0" presId="urn:microsoft.com/office/officeart/2005/8/layout/list1"/>
    <dgm:cxn modelId="{EC72BE42-612C-458D-BE05-77F1304F9AA1}" type="presParOf" srcId="{397D45AF-C41D-4441-A825-E8A85857C3E8}" destId="{45597DE6-9AB4-43A8-BDE3-DA9DD49F1DE2}" srcOrd="2" destOrd="0" presId="urn:microsoft.com/office/officeart/2005/8/layout/list1"/>
    <dgm:cxn modelId="{DCD27054-D549-4FC9-A48C-24505699A2D1}" type="presOf" srcId="{67741EF0-BDEB-4B15-AB1F-7525ED53BD94}" destId="{45597DE6-9AB4-43A8-BDE3-DA9DD49F1DE2}" srcOrd="0" destOrd="0" presId="urn:microsoft.com/office/officeart/2005/8/layout/list1"/>
    <dgm:cxn modelId="{64FBD6CF-5A7D-4FC8-9ABB-DFE381893B17}" type="presOf" srcId="{42657627-84F5-4BC0-AFBB-5D48BAE28B37}" destId="{45597DE6-9AB4-43A8-BDE3-DA9DD49F1DE2}" srcOrd="0" destOrd="1" presId="urn:microsoft.com/office/officeart/2005/8/layout/list1"/>
    <dgm:cxn modelId="{ADE298E7-9F83-484D-B598-BC33F1A9FCC2}" type="presParOf" srcId="{397D45AF-C41D-4441-A825-E8A85857C3E8}" destId="{86417134-D6CC-4380-BD95-0CE6D2C75D5D}" srcOrd="3" destOrd="0" presId="urn:microsoft.com/office/officeart/2005/8/layout/list1"/>
    <dgm:cxn modelId="{0DB4408F-A717-43DB-8A7F-D1D8F175327D}" type="presParOf" srcId="{397D45AF-C41D-4441-A825-E8A85857C3E8}" destId="{551E6813-B6C6-4CBE-9509-B9D7E68226FA}" srcOrd="4" destOrd="0" presId="urn:microsoft.com/office/officeart/2005/8/layout/list1"/>
    <dgm:cxn modelId="{8CC8DFA0-E364-4022-97EE-488DB58C61CD}" type="presParOf" srcId="{551E6813-B6C6-4CBE-9509-B9D7E68226FA}" destId="{58325DBD-CDC7-4EED-B9DB-A32FE700831B}" srcOrd="0" destOrd="4" presId="urn:microsoft.com/office/officeart/2005/8/layout/list1"/>
    <dgm:cxn modelId="{8858AA59-7F1F-40DF-853F-24FC05B9127B}" type="presOf" srcId="{DDB75389-D7F3-4BF5-A7C0-4D952BED302B}" destId="{58325DBD-CDC7-4EED-B9DB-A32FE700831B}" srcOrd="0" destOrd="0" presId="urn:microsoft.com/office/officeart/2005/8/layout/list1"/>
    <dgm:cxn modelId="{9C47EBE4-BC9D-4787-8479-CE3E5C22CB8E}" type="presParOf" srcId="{551E6813-B6C6-4CBE-9509-B9D7E68226FA}" destId="{8C32378A-6F7A-4021-BAE6-52C49E6565F1}" srcOrd="1" destOrd="4" presId="urn:microsoft.com/office/officeart/2005/8/layout/list1"/>
    <dgm:cxn modelId="{5C537071-B038-40B5-BD99-F66BC8FA9AA2}" type="presOf" srcId="{DDB75389-D7F3-4BF5-A7C0-4D952BED302B}" destId="{8C32378A-6F7A-4021-BAE6-52C49E6565F1}" srcOrd="0" destOrd="0" presId="urn:microsoft.com/office/officeart/2005/8/layout/list1"/>
    <dgm:cxn modelId="{2C4453CF-40D7-4512-A939-E161D830C47D}" type="presParOf" srcId="{397D45AF-C41D-4441-A825-E8A85857C3E8}" destId="{8D3D3478-8495-441E-A883-AB8BCE3CDF80}" srcOrd="5" destOrd="0" presId="urn:microsoft.com/office/officeart/2005/8/layout/list1"/>
    <dgm:cxn modelId="{D3451E09-A545-4766-AFF4-6ECDABCACB83}" type="presParOf" srcId="{397D45AF-C41D-4441-A825-E8A85857C3E8}" destId="{62B3EAED-57B6-4B24-850B-3569055137D9}" srcOrd="6" destOrd="0" presId="urn:microsoft.com/office/officeart/2005/8/layout/list1"/>
    <dgm:cxn modelId="{5E9135E0-3AE7-4012-9A68-64C438E026D1}" type="presOf" srcId="{0F4E613D-7D4D-4F17-A320-2FD4C90C17EA}" destId="{62B3EAED-57B6-4B24-850B-3569055137D9}" srcOrd="0" destOrd="0" presId="urn:microsoft.com/office/officeart/2005/8/layout/list1"/>
    <dgm:cxn modelId="{129741F1-567F-43FA-A80A-68F774851109}" type="presOf" srcId="{2D7068A8-088E-4E36-9713-82B779FCB936}" destId="{62B3EAED-57B6-4B24-850B-3569055137D9}" srcOrd="0" destOrd="1" presId="urn:microsoft.com/office/officeart/2005/8/layout/list1"/>
    <dgm:cxn modelId="{D0708614-5B5A-4158-AE06-0C00B04141E8}" type="presOf" srcId="{4BE7D98D-90D4-431A-8089-B4090C98290C}" destId="{62B3EAED-57B6-4B24-850B-3569055137D9}" srcOrd="0" destOrd="2" presId="urn:microsoft.com/office/officeart/2005/8/layout/list1"/>
    <dgm:cxn modelId="{C81AF647-0455-4366-955A-D058DB946771}" type="presOf" srcId="{415B5CDA-E1D5-42D8-AD34-C16DC699FD7E}" destId="{62B3EAED-57B6-4B24-850B-3569055137D9}" srcOrd="0" destOrd="3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45249-CF4E-4B4E-90A7-38B1F8581DF5}">
      <dsp:nvSpPr>
        <dsp:cNvPr id="0" name=""/>
        <dsp:cNvSpPr/>
      </dsp:nvSpPr>
      <dsp:spPr>
        <a:xfrm>
          <a:off x="51" y="45909"/>
          <a:ext cx="4913783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200" kern="1200"/>
            <a:t>Endokrine sygdomme</a:t>
          </a:r>
          <a:endParaRPr lang="en-US" sz="3200" kern="1200"/>
        </a:p>
      </dsp:txBody>
      <dsp:txXfrm>
        <a:off x="51" y="45909"/>
        <a:ext cx="4913783" cy="921600"/>
      </dsp:txXfrm>
    </dsp:sp>
    <dsp:sp modelId="{5BA2CAA0-8308-4A61-AF3D-107A3D1AA698}">
      <dsp:nvSpPr>
        <dsp:cNvPr id="0" name=""/>
        <dsp:cNvSpPr/>
      </dsp:nvSpPr>
      <dsp:spPr>
        <a:xfrm>
          <a:off x="51" y="967509"/>
          <a:ext cx="4913783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 dirty="0"/>
            <a:t>Diabetes type 1 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/>
            <a:t>Diabetes type 2 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/>
            <a:t>Hypothyroidisme 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/>
            <a:t>Hyperthyroidisme 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 dirty="0"/>
            <a:t>Binyresygdomme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Osteoporose</a:t>
          </a:r>
          <a:r>
            <a:rPr lang="en-US" sz="3200" kern="1200" dirty="0"/>
            <a:t> </a:t>
          </a:r>
        </a:p>
      </dsp:txBody>
      <dsp:txXfrm>
        <a:off x="51" y="967509"/>
        <a:ext cx="4913783" cy="3337920"/>
      </dsp:txXfrm>
    </dsp:sp>
    <dsp:sp modelId="{6B14DF94-20FF-4511-A4B4-A1750BB40DA2}">
      <dsp:nvSpPr>
        <dsp:cNvPr id="0" name=""/>
        <dsp:cNvSpPr/>
      </dsp:nvSpPr>
      <dsp:spPr>
        <a:xfrm>
          <a:off x="5601764" y="45909"/>
          <a:ext cx="4913783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200" kern="1200"/>
            <a:t>Blodsygdomme</a:t>
          </a:r>
          <a:endParaRPr lang="en-US" sz="3200" kern="1200"/>
        </a:p>
      </dsp:txBody>
      <dsp:txXfrm>
        <a:off x="5601764" y="45909"/>
        <a:ext cx="4913783" cy="921600"/>
      </dsp:txXfrm>
    </dsp:sp>
    <dsp:sp modelId="{9FDAA161-C814-4D68-8659-4BA687EDDECB}">
      <dsp:nvSpPr>
        <dsp:cNvPr id="0" name=""/>
        <dsp:cNvSpPr/>
      </dsp:nvSpPr>
      <dsp:spPr>
        <a:xfrm>
          <a:off x="5601764" y="967509"/>
          <a:ext cx="4913783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/>
            <a:t>Anæmi 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 dirty="0" err="1"/>
            <a:t>Leukæmier</a:t>
          </a:r>
          <a:r>
            <a:rPr lang="da-DK" sz="3200" kern="1200" dirty="0"/>
            <a:t> 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 dirty="0" err="1"/>
            <a:t>Lymfomer</a:t>
          </a:r>
          <a:r>
            <a:rPr lang="da-DK" sz="3200" kern="1200" dirty="0"/>
            <a:t>  </a:t>
          </a:r>
          <a:endParaRPr lang="en-US" sz="3200" kern="1200" dirty="0"/>
        </a:p>
      </dsp:txBody>
      <dsp:txXfrm>
        <a:off x="5601764" y="967509"/>
        <a:ext cx="4913783" cy="3337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97DE6-9AB4-43A8-BDE3-DA9DD49F1DE2}">
      <dsp:nvSpPr>
        <dsp:cNvPr id="0" name=""/>
        <dsp:cNvSpPr/>
      </dsp:nvSpPr>
      <dsp:spPr>
        <a:xfrm>
          <a:off x="0" y="524399"/>
          <a:ext cx="10515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dirty="0"/>
            <a:t>Kronisk </a:t>
          </a:r>
          <a:r>
            <a:rPr lang="da-DK" sz="2200" kern="1200" dirty="0" err="1"/>
            <a:t>myeloid</a:t>
          </a:r>
          <a:r>
            <a:rPr lang="da-DK" sz="2200" kern="1200" dirty="0"/>
            <a:t> leukæmi (CML)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/>
            <a:t>Akutte myeloide leukæmier (AML) </a:t>
          </a:r>
          <a:br>
            <a:rPr lang="da-DK" sz="2200" kern="1200"/>
          </a:br>
          <a:endParaRPr lang="en-US" sz="2200" kern="1200"/>
        </a:p>
      </dsp:txBody>
      <dsp:txXfrm>
        <a:off x="0" y="524399"/>
        <a:ext cx="10515600" cy="1559250"/>
      </dsp:txXfrm>
    </dsp:sp>
    <dsp:sp modelId="{EA90953A-86B8-4B9B-A352-CC878965B001}">
      <dsp:nvSpPr>
        <dsp:cNvPr id="0" name=""/>
        <dsp:cNvSpPr/>
      </dsp:nvSpPr>
      <dsp:spPr>
        <a:xfrm>
          <a:off x="525780" y="199679"/>
          <a:ext cx="736092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b="1" kern="1200"/>
            <a:t>Cancer i blod (KM) (pyeloproliferative sygdomme)</a:t>
          </a:r>
          <a:endParaRPr lang="en-US" sz="2200" kern="1200"/>
        </a:p>
      </dsp:txBody>
      <dsp:txXfrm>
        <a:off x="557483" y="231382"/>
        <a:ext cx="7297514" cy="586034"/>
      </dsp:txXfrm>
    </dsp:sp>
    <dsp:sp modelId="{62B3EAED-57B6-4B24-850B-3569055137D9}">
      <dsp:nvSpPr>
        <dsp:cNvPr id="0" name=""/>
        <dsp:cNvSpPr/>
      </dsp:nvSpPr>
      <dsp:spPr>
        <a:xfrm>
          <a:off x="0" y="2527170"/>
          <a:ext cx="10515600" cy="194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/>
            <a:t>Kroniske lymfatiske leukæmier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/>
            <a:t>Akut lymfoblastær leukæmi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/>
            <a:t>Maligne lymfomer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/>
            <a:t>Myelomatose </a:t>
          </a:r>
          <a:endParaRPr lang="en-US" sz="2200" kern="1200"/>
        </a:p>
      </dsp:txBody>
      <dsp:txXfrm>
        <a:off x="0" y="2527170"/>
        <a:ext cx="10515600" cy="1940400"/>
      </dsp:txXfrm>
    </dsp:sp>
    <dsp:sp modelId="{8C32378A-6F7A-4021-BAE6-52C49E6565F1}">
      <dsp:nvSpPr>
        <dsp:cNvPr id="0" name=""/>
        <dsp:cNvSpPr/>
      </dsp:nvSpPr>
      <dsp:spPr>
        <a:xfrm>
          <a:off x="525780" y="2202449"/>
          <a:ext cx="736092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b="1" kern="1200"/>
            <a:t>Cancer i lymfesystemet (lymfeproliferative sygdomme) </a:t>
          </a:r>
          <a:endParaRPr lang="en-US" sz="2200" kern="1200"/>
        </a:p>
      </dsp:txBody>
      <dsp:txXfrm>
        <a:off x="557483" y="2234152"/>
        <a:ext cx="729751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1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move the slide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dt" idx="9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ftr" idx="9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 type="sldNum" idx="9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2D55637-ECF9-402E-9F3E-F9C774C214F0}" type="slidenum"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sldNum" idx="94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Syreforgiftning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Kroppen prøver at vaske CO2 ud ved at hyerventilere som kompensation for metabolisk acidose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Foetor ex ore = Acetone-lugt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Ved normal fedtforbrænding (fx under faste eller ketogen diæt):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Vi har stadig en basal insulinproduktion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Insulin hjælper med at regulere hvor hurtigt fedt nedbrydes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Kroppen kan bruge både glukose og ketoner som energi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Ketondannelsen foregår kontrolleret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pH-værdien i blodet holdes stabil gennem flere buffersystemer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Ved diabetisk ketoacidose: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Der er næsten ingen insulin tilstede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Dette giver ukontrolleret nedbrydning af fedt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Samtidig kan cellerne ikke optage glukose (som derfor hober sig op i blodet)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Den massive ketondannelse overstiger kroppens bufferkapacitet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Resultatet bliver en metabolisk acidose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Den høje glukose i blodet fører til osmotisk diurese og dehydrering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Dehydreringen forværrer acidosen yderligere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bliver en selvforstærkende ond cirkel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er altså kombinationen af: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Den ukontrollerede ketondannelse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Manglende glukoseoptagelse i cellerne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Dehydrering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Overvældelse af kroppens buffersystemer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103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Syreforgiftning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Kroppen prøver at vaske CO2 ud ved at hyerventilere som kompensation for metabolisk acidose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Foetor ex ore = Acetone-lugt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Ved normal fedtforbrænding (fx under faste eller ketogen diæt):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Vi har stadig en basal insulinproduktion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Insulin hjælper med at regulere hvor hurtigt fedt nedbrydes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Kroppen kan bruge både glukose og ketoner som energi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Ketondannelsen foregår kontrolleret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pH-værdien i blodet holdes stabil gennem flere buffersystemer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Ved diabetisk ketoacidose: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Der er næsten ingen insulin tilstede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Dette giver ukontrolleret nedbrydning af fedt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Samtidig kan cellerne ikke optage glukose (som derfor hober sig op i blodet)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Den massive ketondannelse overstiger kroppens bufferkapacitet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Resultatet bliver en metabolisk acidose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Den høje glukose i blodet fører til osmotisk diurese og dehydrering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Dehydreringen forværrer acidosen yderligere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bliver en selvforstærkende ond cirkel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er altså kombinationen af: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Den ukontrollerede ketondannelse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Manglende glukoseoptagelse i cellerne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Dehydrering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Overvældelse af kroppens buffersystemer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104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Ekstra info. evt spring over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Uden insulin kan cellerne ikke optage glukose (undtagen i hjernen), hvilket resulterer i højt blodsukker samtidig med at cellerne "sulter". Dette fører til øget nedbrydning af fedt og protein for at skaffe energi, hvilket kan resultere i ketoacidose ved type 1 diabetes.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Starvation in the midst of plenty!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Alle celler bruger glukose som energikilde, men der er forskel på hvordan de optager glukose: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 fleste celler kræver insulin for at optage glukose, da deres glukose-transportører (primært GLUT4) er insulin-afhængige. Dette gælder især: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Muskelceller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Fedtceller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Men nogle celler har insulin-uafhængige glukose-transportører (primært GLUT1 og GLUT3), hvilket betyder de kan optage glukose uden insulin: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Hjerneceller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Røde blodlegemer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Leverceller (har flere forskellige transportører)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er også en af grundene til at hjernen er særligt sårbar over for hypoglykæmi - den er afhængig af en konstant glukoseforsyning og kan ikke "vente" på insulin for at optage glukose.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sldNum" idx="105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Pumper og sensorer kan sidde på maven eller overarmen.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Sensoren måler BS og sender besked til pumpen om hvor meget insulin den skal give.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Nogle scanner også selv sencoren med en app og stikker sig selv med insulin afhængigt af hvor højt BS er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 type="sldNum" idx="106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Eksempel – skal i ikke kunne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Spring over dette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sldNum" idx="107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Pumper og sensorer kan sidde på maven eller overarmen.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Sensoren måler BS og sender besked til pumpen om hvor meget insulin den skal give.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Nogle scanner også selv sencoren med en app og stikker sig selv med insulin afhængigt af hvor højt BS er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sldNum" idx="108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Skal ikke kunne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liste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alle symptomer,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men skal kunne genkende dem thvis der spørges til eksamen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. Kunne genkende hvis de oplever en patient med disse symptomer.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sldNum" idx="109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Hvis man er i tvivl, skal man altid give glukose først!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Begrundelse: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Hypoglykæmi (lavt BS) kan være livstruende indenfor minutter-timer da hjernen er afhængig af glukose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Hyperglykæmi (højt BS) udvikler sig typisk over timer-dage før det bliver kritisk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Ved at give insulin til en patient med hypoglykæmi kan man forværre tilstanden drastisk og potentielt forårsage hjerneskade eller død.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Omvendt vil det at give glukose til en patient med hyperglykæmi kun føre til en mindre stigning i det i forvejen forhøjede blodsukker, hvilket ikke er akut farligt.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Derfor er tommelfingerreglen: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Mål BS hvis muligt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Hvis ikke muligt: Giv glukose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Observer effekten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Når patienten er stabiliseret kan man udrede årsagen nærmere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sldNum" idx="110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Nogen slanke for det, ikke alle overvægtige/inaktive får det.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sldNum" idx="111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sldNum" idx="112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sldNum" idx="95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IKKE PENSUM. Forståelse af hvorfor de typerne af diabetes behandles forskelligt.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sldNum" idx="113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IKKE PENSUM. Forståelse af hvorfor de typerne af diabetes behandles forskelligt.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 type="sldNum" idx="114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Nogen slanke for det, ikke alle overvægtige/inaktive får det.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sldNum" idx="115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Nogen slanke for det, ikke alle overvægtige/inaktive får det.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sldNum" idx="116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sldNum" idx="117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Pga. risiko for senkomplikationer bliver man ved diagnosetilspunktet tilbudt et kontrolforløb der indebærer: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Kontroller hver 3.-12. måned hos EL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Årligt øjenfoto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Fodterapeut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Diverse kommunale tilbud om træning, patientskole mv.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Diabetesforeningen har også en masse tilbud.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sldNum" idx="118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Compliance!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Regulering af behandling.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sldNum" idx="119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TRH = Thyrotropin releasing hormone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TSH = Thyroid stimulating hormone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HPT = hypothalamus, hypofyse, thyroidea aksen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sldNum" idx="120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Endokrinologi er læren om hormonsystemet og hormonproducerende organer. Det omfatter: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Sygdomme i de endokrine organer: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Hypofyse (kroppens "master-kirtel")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Thyroidea (styrer stofskiftet)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Parathyroidea (regulerer calcium)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Pancreas (producerer bl.a. insulin)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Binyrer (stress- og mineralhormoner)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mm. (testes, ovarier pineal kirtel, tarm)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 startAt="2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Hormonakser - kommunikationen mellem organerne er kompleks og fungerer gennem feedback-systemer.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 startAt="2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 primære årsager til endokrine sygdomme er: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Autoimmune tilstande hvor immunsystemet angriber hormonproducerende væv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Tumorer (både godartede og ondartede) i de endokrine organer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Medicin-inducerede tilstande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 startAt="4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Symptomer på endokrine sygdomme er ofte: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Diffuse og udvikler sig langsomt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Påvirker hele kroppen pga. hormonernes systemiske effekter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Kan være svære at diagnosticere uden blodprøver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sldNum" idx="96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Alt kører hurtigt. Rigelig med benzin på bålet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TRAb = autoimmunt. Thyroidea receptor antistoffer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Tumor enten i hypofysen eller i selve thyroidea 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Struma = forstørret thyroidea (pga. fx jodmangel, medicin, toksisk påvirkning mv.) – kan ses ved både højt, normalt og lavt stofskifte!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Graves er den hyppigste årsag til højt stofskifte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Toxic mng = toxic multinodulær goiter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Skintigrafi med radioaktivt mærket jod.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sldNum" idx="121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Forskellige årsager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sldNum" idx="122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sldNum" idx="123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Generelt kører alting for langsomt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sldNum" idx="124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sldNum" idx="125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sldNum" idx="126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Der er efterhånden defineret mange typer af diabetes. I skal kun kunne type 1 og 2.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LADA kaldes ogs type 1.5 diabetees. Har kliniske ligheder med bpde type 1 og 2. Autoimmun som type 1, men ofte også insulin resistens. Langsommere ødelæggelse af beta celler i pancreas.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Mody er en arvelig, MONOGEN type diabetes. Type 1 og 2 er mere komplekse med flere forskellige gener samt miljø involveret.  Har en ineffektiv insulin produktion.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Diabetes = passere igennem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Mellitus = sukker/sød.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Insipidus = uden smag.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Sygdommen diabets insipidus er ikke en del af gruppen af sygdomme med forhøjet glukose. Den er karaktereiseret ved stor urinproduktion, op til 10-20 liter/døgn. Kan skylders flere ting, bla mangel på antidiretisk hormon. Patienter bliver her også svært tørstige, men er ikke en ”rigtig” diabetes, da de ikke har forhøjet blodglukose. </a:t>
            </a:r>
            <a:br>
              <a:rPr sz="2000"/>
            </a:br>
            <a:br>
              <a:rPr sz="2000"/>
            </a:b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Graviditeten virker diabetogen. Hormonelle forhold fører til højere blodglukoseniveauer hos gravide, nedsat glukosetolerance, øget plasmainsulin og hypertrofi af de Langerhanske øer.</a:t>
            </a:r>
            <a:br>
              <a:rPr sz="2000"/>
            </a:b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Under graviditeten skal insulinproduktionen øges. Hos nogle kvinder øges den ikke tilstrækkeligt, hvilket medfører dårligere regulering af blodglukose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Sekundær diabetes: cystisk fibrose, pancreatit, pancreas cancer, operation med fjernelse af dele af pancreas, medicininduceret (prednisolon, antipsykotika).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97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Kortisol = stress hormon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Num" idx="127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Cushings syndrom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Hvem kender vi ellers der får tynde ekstremiteter og stor mave? Patienter med levercirrose!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128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Klinisk kan man se hyperpigmentering af hud og/eller slimhinder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skalk vide den findes. Ikke meget mere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Prednisolon: Langvarig behandling med glukokortikoid (ødelægger den automatiske regulering)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129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Hoftenære frakturer: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30 dages mortalitet = 10 %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 års mortalitet = 30 %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Nedsat funktionsevne, smerter mv… = DYRT!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Skal kunne risikofaktorer. Ikke udenad, men kunne genkende dem nå i ser dem!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130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Alle ældre bør have kalk og D-vitamin profylaktisk. Visse sygdomme dog undtaget…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Tidl. anbefalede man østrogen til postmenopausale kvinder, men det er man gået væk fra. Hvorfor?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Pga. øget risiko for bl.a. cancer og blodpropper. Så hellere osteoporose!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Faldforebyggende tiltag – eksempler?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Stop alkohol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nye briller?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Fjern løse tæpper, høje dørtrin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gode sko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rollator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god belysning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osv…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131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 det akut?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sldNum" idx="132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Bemærk der trækkes ned i trøjen. Hvad sker der for halsen? kunne det være struma (forstørret skjoldbrusk kirtel, som kan ses ved både hypo- og hyperthyreose, samt ved god og ondartede tumorer)?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stofskiftesygdomme (både for højt og for lavt stofskifte) kan påvirke knogleomsætningen og føre til øget risiko for osteoporose: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Ved hyperthyreose (for højt stofskifte):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Øget knogleomsætning med dominerende nedbrydning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Accelereret knogletab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Øget risiko for frakturer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Særligt postmenopausale kvinder er i risiko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Ved hypothyreose (for lavt stofskifte):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Nedsat knogleomsætning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Kan også påvirke knoglekvaliteten negativt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Øget frakturrisiko, særligt ved ubehandlet hypothyreose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Osteoporose! Forsigtighed ved træning. Undgå fald.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Obs på stofskifte?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Osteoporose risikofaktorer: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Alder (72 år) Køn (kvinde, postmenopausal), (hoftefraktur: diagnosisk hvis lavenergifraktur) Struma (potentiel påvirkning af knogleomsætningen)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sldNum" idx="133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Shorts + t-shirt + kasket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aksiale skelet omfatter hovedets skelet, kranium (K), rygsøjlen, columna vertebralis (V), ribben, costae (C) og brystben, sternum (S)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sldNum" idx="134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sldNum" idx="135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Diabetes mellitus = sød urin – i gammel tid smagte man på urinen !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Hvorfor får man DM? Multifaktorielt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Nogle vil aldrig få det selv om de lever af bacon og stjernemix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Andre vil få det uanset hvor sundt de spiser – genetik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Medicininduceret: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Prednisolon, HIV medicin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mm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Vil oftest gå væk igen ved ophør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Tyder på, at medicin-induceret diabetes ofte ligner type 2 diabetes, hvor der primært er tale om nedsat følsomhed for insulin (insulinresistens) frem for mangel på insulin.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afhænger dog af medicinen; for eksempel kan kortikosteroider forårsage både insulinresistens og nedsat insulinproduktion.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98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må gerne have en ide om årsagerne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sldNum" idx="136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Ikke anæmi ved akut blødning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Kan i nævne eksempler på hvorfor man kan mangle B12, folinsyre el. jern?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Hæmolyse ved fx mekanisk hjerteklap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Kraftige menstruationsblødninger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Inflammatorisk tarmsygdom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Sivblødning fra ulcus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sldNum" idx="137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Hgb er det som ilt binder til. Når der er færre erythrocytter med hgb kommer der mindre ilt rundt i kroppen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må i godt have en forståelse for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sldNum" idx="138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sldNum" idx="139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 i med på hvad præmenopausal betyder?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Hvad er behandlingen?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Skal der udredes yderligere?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Der findes mange forskellige slags anæmier!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sldNum" idx="140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Anæmi ved kronisk sygdom – kan være transfusionskrævende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Cytokiner er en slags signalproteiner der er med til at aktivere immunsystemet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sldNum" idx="141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Skal vide faktor V leiden er en arvelig sygdom der øger risikoen for tromber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sldNum" idx="142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Overvej en gennemgang af hæmatopoiesen og knoglemarven til næste undervisningsgang. Kan måske lette forståelsen af de enkelte sygdomme hvis man ved hvilke cellelinjer der hovedsagligt er påvirket.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Man bruger nu til dags næsten kun HbA1c ved DM2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Prædiabetes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HbA1c er glykeret hæmoglobin molekyler.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Altså hæmoglobin forbundet til et sukkermolekyle/kulhydrat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Glykeringen sker i hele erytrocyttens levetid og jo højere glukoseniveau i blodet jo højere HbA1c.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målte HbA1c vil derfor være et udtryk for den gennemsnitlige koncentration af glukose i blodet 10-12 uger før prøven tages (levetid for erytrocytter er ca 3 mdr)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HbA1c er antallet af glykerede hæmoglobinmolekyler (mmol) i forhold til det totale antal hæmoglobinmolekyler (mol) udtrykt i "mmol per mol" </a:t>
            </a:r>
            <a:br>
              <a:rPr sz="2000"/>
            </a:br>
            <a:br>
              <a:rPr sz="2000"/>
            </a:b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Grafen er i mg/dl! Bruges i USA fremfor mmol/L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Faste blodsukker er fastende fra midnat i mindst 6 timer.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Blodsukker er højere end 11 mmol/l efter et måltid (eller 2 timer efter sukkerbelastning). Hvis der ikke er symptomer på forhøjet blodsukker, kræves der 2 forhøjede blodsukkermålinger for at være sikker på diagnosen. Er der symptomer, er det kun nødvendigt at måle et forhøjet blodsukkermåling 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ldNum" idx="99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&lt;5 års overlevelse for ældre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Op til 50% overlevelse for yngre og raske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sldNum" idx="143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Ekstrabladet har skrevet utrolig meget om at Jan Fog (kendt ejendomsmægler) har CLL – for 10 år siden… Han døde godt nok, så nok et dårligt eksempel…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sldNum" idx="144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Man skal få mistanke om lymfom på halsen ved en uøm, fast tumor i en lymfeknude &gt; 2 cm, der tiltager i størrelse i mere end to uger, eller som ikke er normaliseret efter fire uger.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Bløde og elastiske knuder - tænk gennemgået infektion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Ømme, bløde og rubor - tænk akut infektion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Lymfeknuder suspekte for lymfom er typisk over 1-2 cm i diameter. De er uømme, faste og kan være mobile.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Der er mange undertyper af NHL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Generelt er symptomerne på maligne hæmatologiske sygdomme ret vage – men generelt obs ved hævede lymfeknuder og B-symp.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sldNum" idx="145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”ALL my children” – TV serie fra 1970. Navnet kan måske hjælpe til at huske at ALL rammer børn?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 type="sldNum" idx="146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er en snyder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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Lipom: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https://danderm-pdv.is.kkh.dk/atlas/7-62.html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 type="sldNum" idx="147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Insulin transporterer sukker ind i cellerne – hvis ingen insulin = højt BS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Når antal betaceller er tilpas lavt falder insulin nivea gradvist. Muskler og fedt kan ikke lige så godt optage sukker fra blodet samt hindre udskillelsen af sukker fra leveren.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100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Mening med galskaben?: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Øget vandladnign pga øget sukker nivau i blodet -&gt; tisses ud med ekstra væske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-&gt; dehydrering -&gt; tørst, hovedpine, vægttab.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Øget appetit og træthed (kroppen mangler energi, selvom der er rigeligt i blodet!)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Øget blodsukker giver gode betingelser for infektioner i blod og slimhinder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Forhøjet bs kan får linsen i øjet til at hæve -&gt; slørret syn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101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777960" y="1200240"/>
            <a:ext cx="5758920" cy="323964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731520" y="4620600"/>
            <a:ext cx="5851800" cy="37800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forhøjede blodsukker påvirker også sukkerindholdet i sekreter og væv, hvilket giver bedre vækstbetingelser for candidasvampen. Svampen trives og formerer sig bedre i et sukkerholdigt miljø.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Hyperglykæmi påvirker immunforsvaret negativt: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Nedsat funktion af de hvide blodlegemer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Dårligere mikrocirkulation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Generelt nedsat immunrespons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+mj-lt"/>
              <a:buAutoNum type="arabicPeriod" startAt="3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Højt blodsukker kan også påvirke pH-værdien i vagina, hvilket ændrer det normale bakterielle miljø der ellers hjælper med at holde svampevækst under kontrol.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102"/>
          </p:nvPr>
        </p:nvSpPr>
        <p:spPr>
          <a:xfrm>
            <a:off x="4143600" y="9119520"/>
            <a:ext cx="3169440" cy="4813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p>
            <a:pPr indent="0">
              <a:buNone/>
            </a:pPr>
            <a:endParaRPr b="0" lang="en-DK" sz="13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 Title Slide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654080" y="666720"/>
            <a:ext cx="7250760" cy="22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130000"/>
              </a:lnSpc>
              <a:buNone/>
            </a:pPr>
            <a:r>
              <a:rPr b="0" lang="en-US" sz="5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DK" sz="1200" strike="noStrike" u="non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Arial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DK" sz="1200" strike="noStrike" u="non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Arial"/>
              </a:rPr>
              <a:t>&lt;footer&gt;</a:t>
            </a: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6" name="Straight Connector"/>
          <p:cNvCxnSpPr/>
          <p:nvPr/>
        </p:nvCxnSpPr>
        <p:spPr>
          <a:xfrm>
            <a:off x="289440" y="1890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7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311040" y="1757520"/>
            <a:ext cx="4212360" cy="368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the outline text format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864000" indent="-324000">
              <a:lnSpc>
                <a:spcPct val="11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296000" indent="-288000">
              <a:lnSpc>
                <a:spcPct val="11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728000" indent="-216000">
              <a:lnSpc>
                <a:spcPct val="11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160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5" marL="2592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Sixth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6" marL="3024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Seventh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dt" idx="28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ftr" idx="29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sldNum" idx="30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654080" y="666720"/>
            <a:ext cx="7250760" cy="22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130000"/>
              </a:lnSpc>
              <a:buNone/>
            </a:pPr>
            <a:r>
              <a:rPr b="0" lang="en-US" sz="5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dt" idx="31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ftr" idx="32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DK" sz="1200" strike="noStrike" u="non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Arial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DK" sz="1200" strike="noStrike" u="non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Arial"/>
              </a:rPr>
              <a:t>&lt;footer&gt;</a:t>
            </a: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sldNum" idx="33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62" name="Straight Connector"/>
          <p:cNvCxnSpPr/>
          <p:nvPr/>
        </p:nvCxnSpPr>
        <p:spPr>
          <a:xfrm>
            <a:off x="289440" y="1890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63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sp>
        <p:nvSpPr>
          <p:cNvPr id="64" name="PlaceHolder 5"/>
          <p:cNvSpPr>
            <a:spLocks noGrp="1"/>
          </p:cNvSpPr>
          <p:nvPr>
            <p:ph type="body"/>
          </p:nvPr>
        </p:nvSpPr>
        <p:spPr>
          <a:xfrm>
            <a:off x="311040" y="1757520"/>
            <a:ext cx="4212360" cy="368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the outline text format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Sixth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Seventh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stylek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dt" idx="34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ftr" idx="35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sldNum" idx="36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0720" y="141480"/>
            <a:ext cx="5861160" cy="39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dt" idx="37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ftr" idx="38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sldNum" idx="39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283320" y="64188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cxnSp>
        <p:nvCxnSpPr>
          <p:cNvPr id="75" name="Straight Connector"/>
          <p:cNvCxnSpPr/>
          <p:nvPr/>
        </p:nvCxnSpPr>
        <p:spPr>
          <a:xfrm>
            <a:off x="289440" y="5382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76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60720" y="141480"/>
            <a:ext cx="5861160" cy="39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dt" idx="40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ftr" idx="41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sldNum" idx="42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81" name="Straight Connector"/>
          <p:cNvCxnSpPr/>
          <p:nvPr/>
        </p:nvCxnSpPr>
        <p:spPr>
          <a:xfrm>
            <a:off x="289440" y="5382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82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283320" y="64188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1960" y="3750840"/>
            <a:ext cx="9847800" cy="81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831960" y="4610160"/>
            <a:ext cx="7321320" cy="64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43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44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 idx="45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dt" idx="46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ftr" idx="47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sldNum" idx="48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24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98176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dt" idx="49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ftr" idx="50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sldNum" idx="51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839880" y="174492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839880" y="2615760"/>
            <a:ext cx="5157360" cy="357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172200" y="174492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172200" y="2615760"/>
            <a:ext cx="5182920" cy="357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104" name="PlaceHolder 6"/>
          <p:cNvSpPr>
            <a:spLocks noGrp="1"/>
          </p:cNvSpPr>
          <p:nvPr>
            <p:ph type="dt" idx="52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5" name="PlaceHolder 7"/>
          <p:cNvSpPr>
            <a:spLocks noGrp="1"/>
          </p:cNvSpPr>
          <p:nvPr>
            <p:ph type="ftr" idx="53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6" name="PlaceHolder 8"/>
          <p:cNvSpPr>
            <a:spLocks noGrp="1"/>
          </p:cNvSpPr>
          <p:nvPr>
            <p:ph type="sldNum" idx="54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dt" idx="55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ftr" idx="56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sldNum" idx="57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6002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0574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dt" idx="58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ftr" idx="59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60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0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654080" y="666720"/>
            <a:ext cx="7250760" cy="22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130000"/>
              </a:lnSpc>
              <a:buNone/>
            </a:pPr>
            <a:r>
              <a:rPr b="0" lang="en-US" sz="5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dt" idx="61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ftr" idx="62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DK" sz="1200" strike="noStrike" u="non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Arial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b="0" lang="en-DK" sz="1200" strike="noStrike" u="non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Arial"/>
              </a:rPr>
              <a:t>&lt;footer&gt;</a:t>
            </a: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sldNum" idx="63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118" name="Straight Connector"/>
          <p:cNvCxnSpPr/>
          <p:nvPr/>
        </p:nvCxnSpPr>
        <p:spPr>
          <a:xfrm>
            <a:off x="289440" y="1890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119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311040" y="1757520"/>
            <a:ext cx="4212360" cy="368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the outline text format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864000" indent="-324000">
              <a:lnSpc>
                <a:spcPct val="11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296000" indent="-288000">
              <a:lnSpc>
                <a:spcPct val="11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728000" indent="-216000">
              <a:lnSpc>
                <a:spcPct val="11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160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5" marL="2592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Sixth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6" marL="3024000" indent="-216000">
              <a:lnSpc>
                <a:spcPct val="11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Seventh Outline Level</a:t>
            </a:r>
            <a:endParaRPr b="0" lang="en-US" sz="3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1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6002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0574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dt" idx="64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 idx="65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 idx="66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60720" y="141480"/>
            <a:ext cx="5861160" cy="39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dt" idx="67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ftr" idx="68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sldNum" idx="69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990720" indent="-22464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1246680" indent="-2268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cxnSp>
        <p:nvCxnSpPr>
          <p:cNvPr id="131" name="Straight Connector"/>
          <p:cNvCxnSpPr/>
          <p:nvPr/>
        </p:nvCxnSpPr>
        <p:spPr>
          <a:xfrm>
            <a:off x="289440" y="5382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132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60720" y="141480"/>
            <a:ext cx="5861160" cy="39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dt" idx="70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ftr" idx="71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sldNum" idx="72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137" name="Straight Connector"/>
          <p:cNvCxnSpPr/>
          <p:nvPr/>
        </p:nvCxnSpPr>
        <p:spPr>
          <a:xfrm>
            <a:off x="289440" y="5382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138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800280" indent="-2268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993600" indent="-2271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31960" y="3750840"/>
            <a:ext cx="9847800" cy="81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831960" y="4610160"/>
            <a:ext cx="7321320" cy="64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dt" idx="73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ftr" idx="74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sldNum" idx="75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dt" idx="76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ftr" idx="77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sldNum" idx="78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6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24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6002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0574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98176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6002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0574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dt" idx="79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ftr" idx="80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sldNum" idx="81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839880" y="174492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839880" y="2615760"/>
            <a:ext cx="5157360" cy="357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6002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0574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172200" y="174492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6172200" y="2615760"/>
            <a:ext cx="5182920" cy="357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6002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0574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dt" idx="82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ftr" idx="83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2" name="PlaceHolder 8"/>
          <p:cNvSpPr>
            <a:spLocks noGrp="1"/>
          </p:cNvSpPr>
          <p:nvPr>
            <p:ph type="sldNum" idx="84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8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dt" idx="85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ftr" idx="86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sldNum" idx="87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1 Item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720" y="141480"/>
            <a:ext cx="5861160" cy="39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 idx="7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8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9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990720" indent="-22464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1246680" indent="-2268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cxnSp>
        <p:nvCxnSpPr>
          <p:cNvPr id="19" name="Straight Connector"/>
          <p:cNvCxnSpPr/>
          <p:nvPr/>
        </p:nvCxnSpPr>
        <p:spPr>
          <a:xfrm>
            <a:off x="289440" y="5382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20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dt" idx="88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 idx="89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90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Subject  1 Item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60720" y="141480"/>
            <a:ext cx="5861160" cy="39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dt" idx="10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11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12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25" name="Straight Connector"/>
          <p:cNvCxnSpPr/>
          <p:nvPr/>
        </p:nvCxnSpPr>
        <p:spPr>
          <a:xfrm>
            <a:off x="289440" y="5382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26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sp>
        <p:nvSpPr>
          <p:cNvPr id="27" name="PlaceHolder 5"/>
          <p:cNvSpPr>
            <a:spLocks noGrp="1"/>
          </p:cNvSpPr>
          <p:nvPr>
            <p:ph type="body"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800280" indent="-2268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993600" indent="-2271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1960" y="3750840"/>
            <a:ext cx="9847800" cy="81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1960" y="4610160"/>
            <a:ext cx="7321320" cy="64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dt" idx="13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ftr" idx="14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sldNum" idx="15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dt" idx="16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ftr" idx="17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sldNum" idx="18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24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6002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0574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98176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Second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Third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6002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Fourth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0574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Georgia"/>
              </a:rPr>
              <a:t>Fifth level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9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 idx="20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sldNum" idx="21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9880" y="174492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839880" y="2615760"/>
            <a:ext cx="5157360" cy="357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6002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0574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6172200" y="174492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172200" y="2615760"/>
            <a:ext cx="5182920" cy="357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Click to edit Master text styles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Second level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Third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6002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Fourth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20574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Fifth level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dt" idx="22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ftr" idx="23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8"/>
          <p:cNvSpPr>
            <a:spLocks noGrp="1"/>
          </p:cNvSpPr>
          <p:nvPr>
            <p:ph type="sldNum" idx="24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US" sz="4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dt" idx="25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ftr" idx="26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sldNum" idx="27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ebgxcj3eJLA" TargetMode="Externa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svg"/><Relationship Id="rId4" Type="http://schemas.openxmlformats.org/officeDocument/2006/relationships/slideLayout" Target="../slideLayouts/slideLayout24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LO-hIUcLinY" TargetMode="External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tif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.tif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tif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3.t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6.t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5.t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7.tif"/><Relationship Id="rId2" Type="http://schemas.openxmlformats.org/officeDocument/2006/relationships/slideLayout" Target="../slideLayouts/slideLayout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8.tif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2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2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jpeg"/><Relationship Id="rId3" Type="http://schemas.openxmlformats.org/officeDocument/2006/relationships/slideLayout" Target="../slideLayouts/slideLayout2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654080" y="666720"/>
            <a:ext cx="7250760" cy="22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130000"/>
              </a:lnSpc>
              <a:buNone/>
            </a:pPr>
            <a:r>
              <a:rPr b="0" lang="en-US" sz="5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Sygdomslære: Medicin &amp; kirurgi</a:t>
            </a:r>
            <a:endParaRPr b="0" lang="en-US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654080" y="3129840"/>
            <a:ext cx="7251840" cy="288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Endokrinologi &amp; hæmatologi</a:t>
            </a:r>
            <a:endParaRPr b="0" lang="en-DK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8" name="Picture Placeholder 4" descr=""/>
          <p:cNvPicPr/>
          <p:nvPr/>
        </p:nvPicPr>
        <p:blipFill>
          <a:blip r:embed="rId1"/>
          <a:stretch/>
        </p:blipFill>
        <p:spPr>
          <a:xfrm>
            <a:off x="182160" y="774720"/>
            <a:ext cx="5096160" cy="5022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 Type 1-diabetes: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5297040" y="178920"/>
            <a:ext cx="568152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Ketoacidose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5719680" cy="561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AKUT tilstand.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Hos nogle erkendes sygdommen ikke før de indlægges med ketoacidose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Kræver akut indlæggelse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Insulin!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Væske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Kan udvikle sig i løbet af &lt;12 timer!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Uden behandling = død!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Patogenese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:</a:t>
            </a: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Pt. har så lille insulinproduktion, at kroppen ikke kan bruge sukker som energi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Hvad gør den så?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Brænder fedt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Ved forbrænding af fedt dannes ketoner (svage syrer)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Ved ophobning af ketoner vil man få metabolisk acidose (syreforgiftning)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215" name="Pladsholder til indhold 2"/>
          <p:cNvSpPr/>
          <p:nvPr/>
        </p:nvSpPr>
        <p:spPr>
          <a:xfrm>
            <a:off x="6222240" y="742320"/>
            <a:ext cx="5719680" cy="537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Patogenese fortsat: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62604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Desuden dehydrering pga. væsketab (suger vand fra cellerne ud i blodbanen pga. højt BS – osmose)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1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Symptomer</a:t>
            </a: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 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Starter som uspecifikke (tørst, træthed), men progredierer til påvirket sensorium, kussmaul resp. og til sidst bevidstløshed. 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Der kan også være kvalme, mavesmerter og opkast 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Foetor ex ore. Acetone ånde!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Kussmaul resp. 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62604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Form for hyperventilation med et hurtigt og meget dybtvejrtrækningsmønster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62604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Video: </a:t>
            </a:r>
            <a:r>
              <a:rPr b="0" lang="da-DK" sz="1400" strike="noStrike" u="sng">
                <a:solidFill>
                  <a:schemeClr val="lt1"/>
                </a:solidFill>
                <a:effectLst/>
                <a:uFillTx/>
                <a:latin typeface="Georgia"/>
                <a:hlinkClick r:id="rId1"/>
              </a:rPr>
              <a:t>https://www.youtube.com/watch?v=ebgxcj3eJLA</a:t>
            </a: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7" dur="indefinite" restart="never" nodeType="tmRoot">
          <p:childTnLst>
            <p:seq>
              <p:cTn id="308" dur="indefinite" nodeType="mainSeq">
                <p:childTnLst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 Type 1-diabetes: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5297040" y="178920"/>
            <a:ext cx="568152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Ketoacidose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330840" y="743040"/>
            <a:ext cx="5065200" cy="115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 igen!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19" name="Picture 2" descr="Acetone ½ L. Borup affedtning og afrensning"/>
          <p:cNvPicPr/>
          <p:nvPr/>
        </p:nvPicPr>
        <p:blipFill>
          <a:blip r:embed="rId1"/>
          <a:stretch/>
        </p:blipFill>
        <p:spPr>
          <a:xfrm>
            <a:off x="9904680" y="1898640"/>
            <a:ext cx="1857600" cy="372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0" name="Picture 11" descr="Main_symptoms_of_diabetes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400560" y="630000"/>
            <a:ext cx="5644080" cy="577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1" name="Rounded Rectangle 12"/>
          <p:cNvSpPr/>
          <p:nvPr/>
        </p:nvSpPr>
        <p:spPr>
          <a:xfrm>
            <a:off x="5164560" y="538560"/>
            <a:ext cx="1660680" cy="63828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defTabSz="457200">
              <a:lnSpc>
                <a:spcPct val="90000"/>
              </a:lnSpc>
            </a:pPr>
            <a:r>
              <a:rPr b="0" lang="en-US" sz="18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Ketoacidose</a:t>
            </a: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Rounded Rectangle 13"/>
          <p:cNvSpPr/>
          <p:nvPr/>
        </p:nvSpPr>
        <p:spPr>
          <a:xfrm>
            <a:off x="4074840" y="1679040"/>
            <a:ext cx="1321200" cy="84096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defTabSz="457200">
              <a:lnSpc>
                <a:spcPct val="90000"/>
              </a:lnSpc>
            </a:pPr>
            <a:endParaRPr b="0" lang="en-DK" sz="18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23" name="Rounded Rectangle 14"/>
          <p:cNvSpPr/>
          <p:nvPr/>
        </p:nvSpPr>
        <p:spPr>
          <a:xfrm>
            <a:off x="7028280" y="2081520"/>
            <a:ext cx="1863360" cy="31896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85000" lnSpcReduction="9999"/>
          </a:bodyPr>
          <a:p>
            <a:pPr defTabSz="457200">
              <a:lnSpc>
                <a:spcPct val="90000"/>
              </a:lnSpc>
            </a:pPr>
            <a:endParaRPr b="0" lang="en-DK" sz="18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24" name="Rounded Rectangle 15"/>
          <p:cNvSpPr/>
          <p:nvPr/>
        </p:nvSpPr>
        <p:spPr>
          <a:xfrm>
            <a:off x="7028280" y="2971080"/>
            <a:ext cx="1863360" cy="26640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70000" lnSpcReduction="19999"/>
          </a:bodyPr>
          <a:p>
            <a:pPr defTabSz="457200">
              <a:lnSpc>
                <a:spcPct val="90000"/>
              </a:lnSpc>
            </a:pPr>
            <a:endParaRPr b="0" lang="en-DK" sz="18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25" name="Rounded Rectangle 16"/>
          <p:cNvSpPr/>
          <p:nvPr/>
        </p:nvSpPr>
        <p:spPr>
          <a:xfrm>
            <a:off x="7825680" y="4232880"/>
            <a:ext cx="1863360" cy="95796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defTabSz="457200">
              <a:lnSpc>
                <a:spcPct val="90000"/>
              </a:lnSpc>
            </a:pPr>
            <a:endParaRPr b="0" lang="en-DK" sz="18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26" name="Rounded Rectangle 17"/>
          <p:cNvSpPr/>
          <p:nvPr/>
        </p:nvSpPr>
        <p:spPr>
          <a:xfrm>
            <a:off x="3496320" y="3198960"/>
            <a:ext cx="1150200" cy="63828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defTabSz="457200">
              <a:lnSpc>
                <a:spcPct val="90000"/>
              </a:lnSpc>
            </a:pPr>
            <a:endParaRPr b="0" lang="en-DK" sz="18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27" name="Rounded Rectangle 18"/>
          <p:cNvSpPr/>
          <p:nvPr/>
        </p:nvSpPr>
        <p:spPr>
          <a:xfrm>
            <a:off x="3299400" y="4456440"/>
            <a:ext cx="1181880" cy="91476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defTabSz="457200">
              <a:lnSpc>
                <a:spcPct val="90000"/>
              </a:lnSpc>
            </a:pPr>
            <a:endParaRPr b="0" lang="en-DK" sz="18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28" name="Rounded Rectangle 19"/>
          <p:cNvSpPr/>
          <p:nvPr/>
        </p:nvSpPr>
        <p:spPr>
          <a:xfrm>
            <a:off x="7975080" y="5861520"/>
            <a:ext cx="1203120" cy="63828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defTabSz="457200">
              <a:lnSpc>
                <a:spcPct val="90000"/>
              </a:lnSpc>
            </a:pPr>
            <a:endParaRPr b="0" lang="en-DK" sz="18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29" name="Rounded Rectangle 20"/>
          <p:cNvSpPr/>
          <p:nvPr/>
        </p:nvSpPr>
        <p:spPr>
          <a:xfrm>
            <a:off x="6825600" y="900360"/>
            <a:ext cx="2066040" cy="840960"/>
          </a:xfrm>
          <a:prstGeom prst="roundRect">
            <a:avLst>
              <a:gd name="adj" fmla="val 16667"/>
            </a:avLst>
          </a:prstGeom>
          <a:solidFill>
            <a:schemeClr val="bg2">
              <a:lumMod val="9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defTabSz="457200">
              <a:lnSpc>
                <a:spcPct val="90000"/>
              </a:lnSpc>
            </a:pPr>
            <a:endParaRPr b="0" lang="en-DK" sz="18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9" dur="indefinite" restart="never" nodeType="tmRoot">
          <p:childTnLst>
            <p:seq>
              <p:cTn id="370" dur="indefinite" nodeType="mainSeq">
                <p:childTnLst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729900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Insulin. Vigtig viden, ligegyldig info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pic>
        <p:nvPicPr>
          <p:cNvPr id="232" name="Content Placeholder 4" descr="A screenshot of a video game&#10;&#10;Description automatically generated"/>
          <p:cNvPicPr/>
          <p:nvPr/>
        </p:nvPicPr>
        <p:blipFill>
          <a:blip r:embed="rId1"/>
          <a:stretch/>
        </p:blipFill>
        <p:spPr>
          <a:xfrm>
            <a:off x="5764680" y="1061640"/>
            <a:ext cx="6188400" cy="4734360"/>
          </a:xfrm>
          <a:prstGeom prst="rect">
            <a:avLst/>
          </a:prstGeom>
          <a:solidFill>
            <a:schemeClr val="tx2">
              <a:lumMod val="50000"/>
            </a:schemeClr>
          </a:solidFill>
          <a:ln w="0">
            <a:noFill/>
          </a:ln>
        </p:spPr>
      </p:pic>
      <p:sp>
        <p:nvSpPr>
          <p:cNvPr id="233" name="Pladsholder til indhold 2"/>
          <p:cNvSpPr/>
          <p:nvPr/>
        </p:nvSpPr>
        <p:spPr>
          <a:xfrm>
            <a:off x="360720" y="709920"/>
            <a:ext cx="5812560" cy="59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lnSpcReduction="9999"/>
          </a:bodyPr>
          <a:p>
            <a:pPr defTabSz="914400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Insulin er et anabolt hormon der primært: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Sænker blodsukkeret ved at: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Øge optagelsen af glukose i muskel- og fedtceller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Stimulere lagring af glukose som glykogen i lever og muskler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Hæmme leverens glukoseproduktion (glukoneogenese)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Påvirker protein-metabolismen ved at: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Øge aminosyreoptagelse i cellerne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Stimulere proteinsyntese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Hæmme proteinnedbrydning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Påvirker fedtstofskiftet ved at: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Øge optagelse af fedt i fedtvæv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Stimulere dannelse af triglycerider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Arial"/>
              </a:rPr>
              <a:t>Hæmme fedtnedbrydning (lipolyse)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10000"/>
              </a:lnSpc>
              <a:spcBef>
                <a:spcPts val="499"/>
              </a:spcBef>
              <a:tabLst>
                <a:tab algn="l" pos="0"/>
              </a:tabLst>
            </a:pP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22078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1-diabetes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1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Insulin!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Optimal dosis afhænger af kulhydratindtag og aktivitet mv.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1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en-US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Mål: så stabilt og lavt BS som muligt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1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en-US" sz="16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Uden tilfælde af hypoglykæmi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Gennemsnitligt 0,6 IE pr. kg = døgnbehov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Hurtigtvirkende til måltider (20% x3)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Langtidsvirkende til natten (40%)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 dag bruger man dog typisk pumper og sensorer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Meget bedre BS kontrol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Behandlingen kan bedre tilrettes individuelt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10000"/>
              </a:lnSpc>
              <a:spcBef>
                <a:spcPts val="499"/>
              </a:spcBef>
              <a:buNone/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10000"/>
              </a:lnSpc>
              <a:spcBef>
                <a:spcPts val="499"/>
              </a:spcBef>
              <a:buNone/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37" name="Billede 5" descr=""/>
          <p:cNvPicPr/>
          <p:nvPr/>
        </p:nvPicPr>
        <p:blipFill>
          <a:blip r:embed="rId1"/>
          <a:stretch/>
        </p:blipFill>
        <p:spPr>
          <a:xfrm>
            <a:off x="8588880" y="650160"/>
            <a:ext cx="2982960" cy="2857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8" name="Billede 7" descr=""/>
          <p:cNvPicPr/>
          <p:nvPr/>
        </p:nvPicPr>
        <p:blipFill>
          <a:blip r:embed="rId2"/>
          <a:stretch/>
        </p:blipFill>
        <p:spPr>
          <a:xfrm>
            <a:off x="8376840" y="3619440"/>
            <a:ext cx="3407760" cy="2783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7" dur="indefinite" restart="never" nodeType="tmRoot">
          <p:childTnLst>
            <p:seq>
              <p:cTn id="408" dur="indefinite" nodeType="mainSeq">
                <p:childTnLst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7" fill="hold">
                      <p:stCondLst>
                        <p:cond delay="indefinite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DM1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41" name="Billede 6" descr=""/>
          <p:cNvPicPr/>
          <p:nvPr/>
        </p:nvPicPr>
        <p:blipFill>
          <a:blip r:embed="rId1"/>
          <a:stretch/>
        </p:blipFill>
        <p:spPr>
          <a:xfrm>
            <a:off x="0" y="2226960"/>
            <a:ext cx="6711480" cy="463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2" name="Picture 4" descr="Så tæt er vi på at kunne gøre diabetikere fri af sprøjter"/>
          <p:cNvPicPr/>
          <p:nvPr/>
        </p:nvPicPr>
        <p:blipFill>
          <a:blip r:embed="rId2"/>
          <a:stretch/>
        </p:blipFill>
        <p:spPr>
          <a:xfrm>
            <a:off x="6711840" y="0"/>
            <a:ext cx="5479920" cy="321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3" name="Picture 2" descr="Medtrum"/>
          <p:cNvPicPr/>
          <p:nvPr/>
        </p:nvPicPr>
        <p:blipFill>
          <a:blip r:embed="rId3"/>
          <a:stretch/>
        </p:blipFill>
        <p:spPr>
          <a:xfrm>
            <a:off x="7003440" y="3215160"/>
            <a:ext cx="5188320" cy="364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4" name="Tekstfelt 2"/>
          <p:cNvSpPr/>
          <p:nvPr/>
        </p:nvSpPr>
        <p:spPr>
          <a:xfrm>
            <a:off x="1020600" y="1543320"/>
            <a:ext cx="4273920" cy="83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da-DK" sz="4800" strike="noStrike" u="none">
                <a:solidFill>
                  <a:srgbClr val="ff0000"/>
                </a:solidFill>
                <a:effectLst/>
                <a:uFillTx/>
                <a:latin typeface="Arial"/>
              </a:rPr>
              <a:t>Ikke pensum! </a:t>
            </a:r>
            <a:r>
              <a:rPr b="1" lang="da-DK" sz="4800" strike="noStrike" u="none">
                <a:solidFill>
                  <a:srgbClr val="ff0000"/>
                </a:solidFill>
                <a:effectLst/>
                <a:uFillTx/>
                <a:latin typeface="Wingdings"/>
              </a:rPr>
              <a:t></a:t>
            </a:r>
            <a:r>
              <a:rPr b="1" lang="da-DK" sz="4800" strike="noStrike" u="none">
                <a:solidFill>
                  <a:srgbClr val="ff0000"/>
                </a:solidFill>
                <a:effectLst/>
                <a:uFillTx/>
                <a:latin typeface="Arial"/>
              </a:rPr>
              <a:t> </a:t>
            </a:r>
            <a:endParaRPr b="0" lang="en-DK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subTitle"/>
          </p:nvPr>
        </p:nvSpPr>
        <p:spPr>
          <a:xfrm>
            <a:off x="22078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1-diabetes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79941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Mål for behandlingen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Primær behandling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At få blodsukker tilpas langt ned uden hypoglykæmi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Generelt tilstræbes et HbA1c på &lt;48 mmol/mol, MEN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Næsten alle har et individuelt mål, der tager højde for komorbiditet, alder osv.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Sekundær behandling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Behandling af kardiovaskulære risikofaktorer og forebyggelse af senkomplikationer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Lipider - LDL &lt;2,5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BT &lt;130/80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KRAM faktorer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48" name="Picture 2" descr="Memes – Glucology Store"/>
          <p:cNvPicPr/>
          <p:nvPr/>
        </p:nvPicPr>
        <p:blipFill>
          <a:blip r:embed="rId1"/>
          <a:stretch/>
        </p:blipFill>
        <p:spPr>
          <a:xfrm>
            <a:off x="8301240" y="1948680"/>
            <a:ext cx="3674880" cy="3674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49" dur="indefinite" restart="never" nodeType="tmRoot">
          <p:childTnLst>
            <p:seq>
              <p:cTn id="450" dur="indefinite" nodeType="mainSeq">
                <p:childTnLst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22078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1-diabetes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79941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Hypoglykæmi = lavt BS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Risiko ved behandling med insulin!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 ved BS ca. 3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Det kan man dø af!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1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Symptomer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Hovedpine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Hjertebanken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Utilpas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Rysten/uro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Svimmelhed/synsforstyrrelser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Påvirket bevidsthedsniveau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00000"/>
              </a:lnSpc>
              <a:spcBef>
                <a:spcPts val="499"/>
              </a:spcBef>
              <a:buNone/>
            </a:pP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Video: </a:t>
            </a:r>
            <a:r>
              <a:rPr b="0" lang="da-DK" sz="2000" strike="noStrike" u="sng">
                <a:solidFill>
                  <a:schemeClr val="lt1"/>
                </a:solidFill>
                <a:effectLst/>
                <a:uFillTx/>
                <a:latin typeface="Georgia"/>
                <a:hlinkClick r:id="rId1"/>
              </a:rPr>
              <a:t>https://www.youtube.com/watch?v=LO-hIUcLinY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52" name="Picture 2" descr="Pjecer og illustrationer fra Diabetesforeningen"/>
          <p:cNvPicPr/>
          <p:nvPr/>
        </p:nvPicPr>
        <p:blipFill>
          <a:blip r:embed="rId2"/>
          <a:stretch/>
        </p:blipFill>
        <p:spPr>
          <a:xfrm>
            <a:off x="7830360" y="647280"/>
            <a:ext cx="4043520" cy="5719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1" dur="indefinite" restart="never" nodeType="tmRoot">
          <p:childTnLst>
            <p:seq>
              <p:cTn id="482" dur="indefinite" nodeType="mainSeq">
                <p:childTnLst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22078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1-diabetes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79941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Hvis man har en pt. som har det dårligt, men man er i tvivl om det er pga. for højt eller for lavt BS – giver man så insulin eller glucose?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256" name="Content Placeholder 2"/>
          <p:cNvSpPr/>
          <p:nvPr/>
        </p:nvSpPr>
        <p:spPr>
          <a:xfrm>
            <a:off x="306720" y="1331640"/>
            <a:ext cx="10515240" cy="43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Glukose, men kig efter glucagon pen – alle der får insulin bør have en – hvis ikke, så sukkerknald el. lign. hvis de ikke er helt bevidstløse. Hvorfor glukose først?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Man dør af insulinshock (svær hypoglykæmi) fordi hjernen er afhængig af en konstant tilførsel af glukose som energikilde.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Hypoglykæmi kan være livstruende indenfor minutter-timer!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Ved at give insulin til en patient med hypoglykæmi kan man forværre tilstanden drastisk og potentielt forårsage hjerneskade eller død.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Omvendt vil det at give glukose til en patient med hyperglykæmi kun føre til en mindre stigning i det i forvejen forhøjede blodsukker, hvilket ikke er akut farligt.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Når blodsukkeret bliver for lavt kan hjernen ikke få nok energi, hvilket fører til: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10000"/>
              </a:lnSpc>
              <a:spcBef>
                <a:spcPts val="499"/>
              </a:spcBef>
              <a:tabLst>
                <a:tab algn="l" pos="0"/>
              </a:tabLst>
            </a:pPr>
            <a:endParaRPr b="0" lang="en-DK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10000"/>
              </a:lnSpc>
              <a:spcBef>
                <a:spcPts val="499"/>
              </a:spcBef>
              <a:tabLst>
                <a:tab algn="l" pos="0"/>
              </a:tabLst>
            </a:pPr>
            <a:endParaRPr b="0" lang="en-DK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10000"/>
              </a:lnSpc>
              <a:spcBef>
                <a:spcPts val="499"/>
              </a:spcBef>
              <a:tabLst>
                <a:tab algn="l" pos="0"/>
              </a:tabLst>
            </a:pPr>
            <a:endParaRPr b="0" lang="en-DK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5" dur="indefinite" restart="never" nodeType="tmRoot">
          <p:childTnLst>
            <p:seq>
              <p:cTn id="536" dur="indefinite" nodeType="mainSeq">
                <p:childTnLst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22078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2-diabetes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79941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”Livsstilsygdom” – ikke helt rigtigt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Betydelig genetisk komponent –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multifaktoriel genese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Relativ mangel på insulin pga.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insulinresistens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Wingdings"/>
              </a:rPr>
              <a:t>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 højt BS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 kan således fint producere insulin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Opdages ofte tilfældigt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Folkesygdom – over 350.000 i DK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Stigende incidens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60" name="Picture 2" descr="A diagram of a body and body&#10;&#10;Description automatically generated"/>
          <p:cNvPicPr/>
          <p:nvPr/>
        </p:nvPicPr>
        <p:blipFill>
          <a:blip r:embed="rId1"/>
          <a:stretch/>
        </p:blipFill>
        <p:spPr>
          <a:xfrm>
            <a:off x="7080120" y="471240"/>
            <a:ext cx="4311360" cy="5719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5" dur="indefinite" restart="never" nodeType="tmRoot">
          <p:childTnLst>
            <p:seq>
              <p:cTn id="566" dur="indefinite" nodeType="mainSeq">
                <p:childTnLst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DM1 vs. dm2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576684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Type 1: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Absolut insulinmangel - autoimmun destruktion af beta-celler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Produceres ikke insulin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Debuterer ofte i barn/ungdom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Akut/subakut debut med klassiske symptomer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Tydelige symptomer (tørst, hyppig vandladning, vægttab)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Primært autoimmun/genetisk årsag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Kræver altid insulin som behandling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Udvikler først senkomplikationer efter år med sygdommen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264" name="Content Placeholder 2"/>
          <p:cNvSpPr/>
          <p:nvPr/>
        </p:nvSpPr>
        <p:spPr>
          <a:xfrm>
            <a:off x="6073920" y="644400"/>
            <a:ext cx="5788800" cy="537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2500"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Type 2: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Relativ insulinmangel - kroppen producerer insulin, men der er insulinresistens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Cellerne reagerer dårligt på insulin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Debuterer typisk efter 50-års alderen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Udvikler sig langsomt og opdages ofte tilfældigt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Har ofte få/ingen symptomer ved debut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Multifaktoriel årsag: genetik, livsstil, overvægt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Kan ofte i starten behandles med livsstilsændringer og tabletter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Kan have senkomplikationer allerede ved diagnosetidspunktet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Dagens agenda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467981445"/>
              </p:ext>
            </p:extLst>
          </p:nvPr>
        </p:nvGraphicFramePr>
        <p:xfrm>
          <a:off x="1123920" y="1344960"/>
          <a:ext cx="9943920" cy="4515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subTitle"/>
          </p:nvPr>
        </p:nvSpPr>
        <p:spPr>
          <a:xfrm>
            <a:off x="22078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2-diabetes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6237720" cy="55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7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Udviklingen af type 2 diabetes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 Black"/>
              <a:buAutoNum type="arabicPeriod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Det starter med insulinresistens i målorganer (især muskler, fedt og lever):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Cellerne reagerer dårligere på insulin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Kræver højere insulin-niveau for at opnå samme glukoseoptagelse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7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 Black"/>
              <a:buAutoNum type="arabicPeriod" startAt="2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Beta-cellerne i pancreas kompenserer initialt: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Øger insulinproduktionen for at overkomme resistensen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Opretholder normalt blodsukker i en periode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Dette er en betydelig belastning for beta-cellerne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7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 Black"/>
              <a:buAutoNum type="arabicPeriod" startAt="3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Over tid sker der en beta-celle dysfunktion: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Cellerne bliver "udmattede" af den konstante overproduktion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Kan ikke længere producere nok insulin til at overkomme resistensen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Gradvist tab af beta-celle masse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 Black"/>
              <a:buAutoNum type="arabicPeriod" startAt="4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Resultatet bliver: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Utilstrækkelig insulinproduktion i forhold til behovet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Stigende blodsukker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Manifest diabetes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68" name="Content Placeholder 4" descr="A graph showing different types of diabetes&#10;&#10;Description automatically generated"/>
          <p:cNvPicPr/>
          <p:nvPr/>
        </p:nvPicPr>
        <p:blipFill>
          <a:blip r:embed="rId1"/>
          <a:stretch/>
        </p:blipFill>
        <p:spPr>
          <a:xfrm>
            <a:off x="6544800" y="1698120"/>
            <a:ext cx="5137920" cy="3462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9" dur="indefinite" restart="never" nodeType="tmRoot">
          <p:childTnLst>
            <p:seq>
              <p:cTn id="600" dur="indefinite" nodeType="mainSeq">
                <p:childTnLst>
                  <p:par>
                    <p:cTn id="601" fill="hold">
                      <p:stCondLst>
                        <p:cond delay="indefinite"/>
                      </p:stCondLst>
                      <p:childTnLst>
                        <p:par>
                          <p:cTn id="602" fill="hold">
                            <p:stCondLst>
                              <p:cond delay="0"/>
                            </p:stCondLst>
                            <p:childTnLst>
                              <p:par>
                                <p:cTn id="6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1" fill="hold">
                      <p:stCondLst>
                        <p:cond delay="indefinite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1" fill="hold">
                      <p:stCondLst>
                        <p:cond delay="indefinite"/>
                      </p:stCondLst>
                      <p:childTnLst>
                        <p:par>
                          <p:cTn id="642" fill="hold">
                            <p:stCondLst>
                              <p:cond delay="0"/>
                            </p:stCondLst>
                            <p:childTnLst>
                              <p:par>
                                <p:cTn id="6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5" fill="hold">
                      <p:stCondLst>
                        <p:cond delay="indefinite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3" fill="hold">
                      <p:stCondLst>
                        <p:cond delay="indefinite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7" fill="hold">
                      <p:stCondLst>
                        <p:cond delay="indefinite"/>
                      </p:stCondLst>
                      <p:childTnLst>
                        <p:par>
                          <p:cTn id="658" fill="hold">
                            <p:stCondLst>
                              <p:cond delay="0"/>
                            </p:stCondLst>
                            <p:childTnLst>
                              <p:par>
                                <p:cTn id="6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3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Insulin resistens</a:t>
            </a:r>
            <a:endParaRPr b="0" lang="en-US" sz="3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Ved insulinresistens er der flere mekanismer der spiller ind på celleniveau: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 Black"/>
              <a:buAutoNum type="arabicPeriod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Defekter i insulin-signaleringen: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Nedsat binding af insulin til receptorer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Færre insulin-receptorer på celleoverfladen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Forstyrrelser i de intracellulære signalveje efter insulin har bundet sig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Problemer med translokation af glukose transportører til celleoverfladen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 Black"/>
              <a:buAutoNum type="arabicPeriod" startAt="2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Inflammation spiller en central rolle: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Fedtvæv (særligt visceralt) udskiller inflammatoriske cytokiner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Disse cytokiner interfererer med insulinsignaleringen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Skaber en kronisk lavgrads inflammationstilstand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72" name="Picture 3" descr="A diagram of a body and body&#10;&#10;Description automatically generated"/>
          <p:cNvPicPr/>
          <p:nvPr/>
        </p:nvPicPr>
        <p:blipFill>
          <a:blip r:embed="rId1"/>
          <a:stretch/>
        </p:blipFill>
        <p:spPr>
          <a:xfrm>
            <a:off x="7438320" y="743040"/>
            <a:ext cx="4184280" cy="5551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5" dur="indefinite" restart="never" nodeType="tmRoot">
          <p:childTnLst>
            <p:seq>
              <p:cTn id="666" dur="indefinite" nodeType="mainSeq">
                <p:childTnLst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1" fill="hold">
                      <p:stCondLst>
                        <p:cond delay="indefinite"/>
                      </p:stCondLst>
                      <p:childTnLst>
                        <p:par>
                          <p:cTn id="692" fill="hold">
                            <p:stCondLst>
                              <p:cond delay="0"/>
                            </p:stCondLst>
                            <p:childTnLst>
                              <p:par>
                                <p:cTn id="6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5" fill="hold">
                      <p:stCondLst>
                        <p:cond delay="indefinite"/>
                      </p:stCondLst>
                      <p:childTnLst>
                        <p:par>
                          <p:cTn id="696" fill="hold">
                            <p:stCondLst>
                              <p:cond delay="0"/>
                            </p:stCondLst>
                            <p:childTnLst>
                              <p:par>
                                <p:cTn id="6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22078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2-diabetes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79941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Risikofaktorer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Alder - debuterer ofte efter 50-årsalderen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Inaktivitet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Overvægt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Genetisk disposition til type 2-diabetes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40% risiko hvis én forælder har DM2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80% risiko hvis begge forældre har DM2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76" name="Billede 3" descr=""/>
          <p:cNvPicPr/>
          <p:nvPr/>
        </p:nvPicPr>
        <p:blipFill>
          <a:blip r:embed="rId1"/>
          <a:stretch/>
        </p:blipFill>
        <p:spPr>
          <a:xfrm>
            <a:off x="6756480" y="896040"/>
            <a:ext cx="4813560" cy="4744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07" dur="indefinite" restart="never" nodeType="tmRoot">
          <p:childTnLst>
            <p:seq>
              <p:cTn id="708" dur="indefinite" nodeType="mainSeq">
                <p:childTnLst>
                  <p:par>
                    <p:cTn id="709" fill="hold">
                      <p:stCondLst>
                        <p:cond delay="indefinite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3" fill="hold">
                      <p:stCondLst>
                        <p:cond delay="indefinite"/>
                      </p:stCondLst>
                      <p:childTnLst>
                        <p:par>
                          <p:cTn id="714" fill="hold">
                            <p:stCondLst>
                              <p:cond delay="0"/>
                            </p:stCondLst>
                            <p:childTnLst>
                              <p:par>
                                <p:cTn id="7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7" fill="hold">
                      <p:stCondLst>
                        <p:cond delay="indefinite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9" fill="hold">
                      <p:stCondLst>
                        <p:cond delay="indefinite"/>
                      </p:stCondLst>
                      <p:childTnLst>
                        <p:par>
                          <p:cTn id="730" fill="hold">
                            <p:stCondLst>
                              <p:cond delay="0"/>
                            </p:stCondLst>
                            <p:childTnLst>
                              <p:par>
                                <p:cTn id="7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ubTitle"/>
          </p:nvPr>
        </p:nvSpPr>
        <p:spPr>
          <a:xfrm>
            <a:off x="22078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2-diabetes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79941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Livsstilsændring – alle KRAM faktorer skal i spil!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Bedre sygdommen, og mindske risiko for kardiovaskulær sygdom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Medicinsk primær behandling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Metformin til alle!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Derefter tillægges andre typer medicin – individuelt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SU og insulin er oftest sidstevalg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800280" indent="-2268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Risiko for hypoglykæmi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Medicinsk sekundær behandling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LDL &lt;2,5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BT &lt;130/80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Også at mindske risikoen for kardiovaskulær sygdom.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80" name="Picture 2" descr="KRAM-undersøgelsen i tal og billeder"/>
          <p:cNvPicPr/>
          <p:nvPr/>
        </p:nvPicPr>
        <p:blipFill>
          <a:blip r:embed="rId1"/>
          <a:stretch/>
        </p:blipFill>
        <p:spPr>
          <a:xfrm>
            <a:off x="7109280" y="2437920"/>
            <a:ext cx="4553280" cy="1981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7" dur="indefinite" restart="never" nodeType="tmRoot">
          <p:childTnLst>
            <p:seq>
              <p:cTn id="738" dur="indefinite" nodeType="mainSeq">
                <p:childTnLst>
                  <p:par>
                    <p:cTn id="739" fill="hold">
                      <p:stCondLst>
                        <p:cond delay="indefinite"/>
                      </p:stCondLst>
                      <p:childTnLst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1" fill="hold">
                      <p:stCondLst>
                        <p:cond delay="indefinite"/>
                      </p:stCondLst>
                      <p:childTnLst>
                        <p:par>
                          <p:cTn id="752" fill="hold">
                            <p:stCondLst>
                              <p:cond delay="0"/>
                            </p:stCondLst>
                            <p:childTnLst>
                              <p:par>
                                <p:cTn id="7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5" fill="hold">
                      <p:stCondLst>
                        <p:cond delay="indefinite"/>
                      </p:stCondLst>
                      <p:childTnLst>
                        <p:par>
                          <p:cTn id="756" fill="hold">
                            <p:stCondLst>
                              <p:cond delay="0"/>
                            </p:stCondLst>
                            <p:childTnLst>
                              <p:par>
                                <p:cTn id="7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9" fill="hold">
                      <p:stCondLst>
                        <p:cond delay="indefinite"/>
                      </p:stCondLst>
                      <p:childTnLst>
                        <p:par>
                          <p:cTn id="760" fill="hold">
                            <p:stCondLst>
                              <p:cond delay="0"/>
                            </p:stCondLst>
                            <p:childTnLst>
                              <p:par>
                                <p:cTn id="7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3" fill="hold">
                      <p:stCondLst>
                        <p:cond delay="indefinite"/>
                      </p:stCondLst>
                      <p:childTnLst>
                        <p:par>
                          <p:cTn id="764" fill="hold">
                            <p:stCondLst>
                              <p:cond delay="0"/>
                            </p:stCondLst>
                            <p:childTnLst>
                              <p:par>
                                <p:cTn id="7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7" fill="hold">
                      <p:stCondLst>
                        <p:cond delay="indefinite"/>
                      </p:stCondLst>
                      <p:childTnLst>
                        <p:par>
                          <p:cTn id="768" fill="hold">
                            <p:stCondLst>
                              <p:cond delay="0"/>
                            </p:stCondLst>
                            <p:childTnLst>
                              <p:par>
                                <p:cTn id="7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5" fill="hold">
                      <p:stCondLst>
                        <p:cond delay="indefinite"/>
                      </p:stCondLst>
                      <p:childTnLst>
                        <p:par>
                          <p:cTn id="776" fill="hold">
                            <p:stCondLst>
                              <p:cond delay="0"/>
                            </p:stCondLst>
                            <p:childTnLst>
                              <p:par>
                                <p:cTn id="7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9" fill="hold">
                      <p:stCondLst>
                        <p:cond delay="indefinite"/>
                      </p:stCondLst>
                      <p:childTnLst>
                        <p:par>
                          <p:cTn id="780" fill="hold">
                            <p:stCondLst>
                              <p:cond delay="0"/>
                            </p:stCondLst>
                            <p:childTnLst>
                              <p:par>
                                <p:cTn id="7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22078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2-diabetes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79941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Fysisk aktivitet og type 2-diabetes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85840" indent="-28584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Fysisk aktivitet er en stor del af behandlingen af type 2-diabetes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7430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Hjælper til vægttab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7430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Stimulerer transporten af glukose ind i cellerne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7430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Øger insulinfølsomheden i op til 48 timer efter træning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85840" indent="-28584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Man bør kombinere konditionstræning og styrketræning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85840" indent="-28584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Intensiteten af den fysiske aktivitet er mere afgørende end varigheden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84" name="Picture 2" descr="Intervaltræning sænker blodsukkeret og mindsker fedtmængden – Københavns  Universitet"/>
          <p:cNvPicPr/>
          <p:nvPr/>
        </p:nvPicPr>
        <p:blipFill>
          <a:blip r:embed="rId1"/>
          <a:stretch/>
        </p:blipFill>
        <p:spPr>
          <a:xfrm>
            <a:off x="7360200" y="2179800"/>
            <a:ext cx="4576320" cy="2495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87" dur="indefinite" restart="never" nodeType="tmRoot">
          <p:childTnLst>
            <p:seq>
              <p:cTn id="788" dur="indefinite" nodeType="mainSeq">
                <p:childTnLst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3" fill="hold">
                      <p:stCondLst>
                        <p:cond delay="indefinite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7" fill="hold">
                      <p:stCondLst>
                        <p:cond delay="indefinite"/>
                      </p:stCondLst>
                      <p:childTnLst>
                        <p:par>
                          <p:cTn id="798" fill="hold">
                            <p:stCondLst>
                              <p:cond delay="0"/>
                            </p:stCondLst>
                            <p:childTnLst>
                              <p:par>
                                <p:cTn id="7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1" fill="hold">
                      <p:stCondLst>
                        <p:cond delay="indefinite"/>
                      </p:stCondLst>
                      <p:childTnLst>
                        <p:par>
                          <p:cTn id="802" fill="hold">
                            <p:stCondLst>
                              <p:cond delay="0"/>
                            </p:stCondLst>
                            <p:childTnLst>
                              <p:par>
                                <p:cTn id="8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5" fill="hold">
                      <p:stCondLst>
                        <p:cond delay="indefinite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ubTitle"/>
          </p:nvPr>
        </p:nvSpPr>
        <p:spPr>
          <a:xfrm>
            <a:off x="22078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2-diabetes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613188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1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Komplikationer til DM</a:t>
            </a: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Diabetisk retinopati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Diabetisk neuropati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Diabetisk nefropati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5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Diabetiske fodsår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Desuden øget risiko for cardiovaskulære komplikationer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Udvikles typisk først efter 10-20 år ved type 1 (obs compliance)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Type 2 kan have senkomplikationer på diagnosetidspunktet!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En velreguleret diabetes samt velkontrollerede øvrige risikofaktorer mindsker risikoen for komplikationer betydeligt!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88" name="Picture 5" descr="A diagram of a human body&#10;&#10;Description automatically generated"/>
          <p:cNvPicPr/>
          <p:nvPr/>
        </p:nvPicPr>
        <p:blipFill>
          <a:blip r:embed="rId1"/>
          <a:stretch/>
        </p:blipFill>
        <p:spPr>
          <a:xfrm>
            <a:off x="6676920" y="820440"/>
            <a:ext cx="4981680" cy="3452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7" dur="indefinite" restart="never" nodeType="tmRoot">
          <p:childTnLst>
            <p:seq>
              <p:cTn id="818" dur="indefinite" nodeType="mainSeq">
                <p:childTnLst>
                  <p:par>
                    <p:cTn id="819" fill="hold">
                      <p:stCondLst>
                        <p:cond delay="indefinite"/>
                      </p:stCondLst>
                      <p:childTnLst>
                        <p:par>
                          <p:cTn id="820" fill="hold">
                            <p:stCondLst>
                              <p:cond delay="0"/>
                            </p:stCondLst>
                            <p:childTnLst>
                              <p:par>
                                <p:cTn id="8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7" fill="hold">
                      <p:stCondLst>
                        <p:cond delay="indefinite"/>
                      </p:stCondLst>
                      <p:childTnLst>
                        <p:par>
                          <p:cTn id="828" fill="hold">
                            <p:stCondLst>
                              <p:cond delay="0"/>
                            </p:stCondLst>
                            <p:childTnLst>
                              <p:par>
                                <p:cTn id="8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5" fill="hold">
                      <p:stCondLst>
                        <p:cond delay="indefinite"/>
                      </p:stCondLst>
                      <p:childTnLst>
                        <p:par>
                          <p:cTn id="836" fill="hold">
                            <p:stCondLst>
                              <p:cond delay="0"/>
                            </p:stCondLst>
                            <p:childTnLst>
                              <p:par>
                                <p:cTn id="8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9" fill="hold">
                      <p:stCondLst>
                        <p:cond delay="indefinite"/>
                      </p:stCondLst>
                      <p:childTnLst>
                        <p:par>
                          <p:cTn id="840" fill="hold">
                            <p:stCondLst>
                              <p:cond delay="0"/>
                            </p:stCondLst>
                            <p:childTnLst>
                              <p:par>
                                <p:cTn id="8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3" fill="hold">
                      <p:stCondLst>
                        <p:cond delay="indefinite"/>
                      </p:stCondLst>
                      <p:childTnLst>
                        <p:par>
                          <p:cTn id="844" fill="hold">
                            <p:stCondLst>
                              <p:cond delay="0"/>
                            </p:stCondLst>
                            <p:childTnLst>
                              <p:par>
                                <p:cTn id="8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1" fill="hold">
                      <p:stCondLst>
                        <p:cond delay="indefinite"/>
                      </p:stCondLst>
                      <p:childTnLst>
                        <p:par>
                          <p:cTn id="852" fill="hold">
                            <p:stCondLst>
                              <p:cond delay="0"/>
                            </p:stCondLst>
                            <p:childTnLst>
                              <p:par>
                                <p:cTn id="8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19944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54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Case 1</a:t>
            </a:r>
            <a:endParaRPr b="0" lang="en-US" sz="5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348480" y="1510200"/>
            <a:ext cx="7555680" cy="421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Mathilde på 22 har booket tid hos dig fordi hun skal genoptræne efter korsbåndsoperation. Hun er tidligere udeblevet 2 gange. Hun har </a:t>
            </a:r>
            <a:r>
              <a:rPr b="0" lang="da-DK" sz="2200" strike="noStrike" u="sng">
                <a:solidFill>
                  <a:schemeClr val="lt1"/>
                </a:solidFill>
                <a:effectLst/>
                <a:uFillTx/>
                <a:latin typeface="Georgia"/>
              </a:rPr>
              <a:t>borderline</a:t>
            </a: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og sukkersyge. </a:t>
            </a:r>
            <a:endParaRPr b="0" lang="en-US" sz="2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 går i gang, men kort efter begynder hun at klage over svimmelhed, kvalme og sløret syn. Hun ryster lidt og ser lidt bleg ud. </a:t>
            </a:r>
            <a:endParaRPr b="0" lang="en-US" sz="2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Hvilken type sukkersyge har hun mest sandsynligt? </a:t>
            </a:r>
            <a:endParaRPr b="0" lang="en-US" sz="2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Hvad mistænker du er problemet nu? </a:t>
            </a:r>
            <a:endParaRPr b="0" lang="en-US" sz="2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Hvad tænker du om, at hun har borderline og er udeblevet 2 gange? </a:t>
            </a:r>
            <a:endParaRPr b="0" lang="en-US" sz="2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Hvad vil du gøre? </a:t>
            </a:r>
            <a:endParaRPr b="0" lang="en-US" sz="2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91" name="Picture 4" descr="Amanda bliver mobbet på Facebook: Nu deler hun rørende video | TV2 ØST"/>
          <p:cNvPicPr/>
          <p:nvPr/>
        </p:nvPicPr>
        <p:blipFill>
          <a:blip r:embed="rId1"/>
          <a:srcRect l="0" t="0" r="0" b="18923"/>
          <a:stretch/>
        </p:blipFill>
        <p:spPr>
          <a:xfrm>
            <a:off x="7904160" y="1050120"/>
            <a:ext cx="3940560" cy="409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2" name="AutoShape 2" descr="Amanda bliver mobbet på Facebook: Nu deler hun rørende video | TV2 ØST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defTabSz="457200">
              <a:lnSpc>
                <a:spcPct val="100000"/>
              </a:lnSpc>
            </a:pPr>
            <a:endParaRPr b="0" lang="da-DK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0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a-DK" sz="6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Thyroideasygdomme </a:t>
            </a:r>
            <a:endParaRPr b="0" lang="en-US" sz="6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Thyroidea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Thyroidea = skjoldbruskkirtlen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Producerer stofskiftehormoner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TSH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T3 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T4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Thyroideasygdomme kan overordnet deles op i </a:t>
            </a:r>
            <a:r>
              <a:rPr b="1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for højt</a:t>
            </a: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og </a:t>
            </a: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for</a:t>
            </a:r>
            <a:r>
              <a:rPr b="1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 lavt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stofskifte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Stofskiftesygdomme er hyppigst hos kvinder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98" name="Picture 2" descr="Om skjoldbruskkirtlen | Kræftens Bekæmpelse"/>
          <p:cNvPicPr/>
          <p:nvPr/>
        </p:nvPicPr>
        <p:blipFill>
          <a:blip r:embed="rId1"/>
          <a:stretch/>
        </p:blipFill>
        <p:spPr>
          <a:xfrm>
            <a:off x="7047360" y="3429000"/>
            <a:ext cx="4154400" cy="2860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5" dur="indefinite" restart="never" nodeType="tmRoot">
          <p:childTnLst>
            <p:seq>
              <p:cTn id="856" dur="indefinite" nodeType="mainSeq">
                <p:childTnLst>
                  <p:par>
                    <p:cTn id="857" fill="hold">
                      <p:stCondLst>
                        <p:cond delay="indefinite"/>
                      </p:stCondLst>
                      <p:childTnLst>
                        <p:par>
                          <p:cTn id="858" fill="hold">
                            <p:stCondLst>
                              <p:cond delay="0"/>
                            </p:stCondLst>
                            <p:childTnLst>
                              <p:par>
                                <p:cTn id="8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1" fill="hold">
                      <p:stCondLst>
                        <p:cond delay="indefinite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0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01" name="Billede 4" descr=""/>
          <p:cNvPicPr/>
          <p:nvPr/>
        </p:nvPicPr>
        <p:blipFill>
          <a:blip r:embed="rId1"/>
          <a:stretch/>
        </p:blipFill>
        <p:spPr>
          <a:xfrm>
            <a:off x="504720" y="328680"/>
            <a:ext cx="11181960" cy="6200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lnSpcReduction="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89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Endokrinologi</a:t>
            </a:r>
            <a:endParaRPr b="0" lang="en-US" sz="289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578268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Sygdomme i organer med hormonproduktion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Hypofyse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Thyroidea (skjoldbr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</a:t>
            </a: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skkirtlen)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Parathyroidea (biskjoldbr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</a:t>
            </a: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skkirtlerne)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Pancreas (bugspytkirtlen)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Binyrer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Komplekst system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Hormonakser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Skal i ikke kunne! </a:t>
            </a: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</a:t>
            </a: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Årsager er typisk autoimmmune sygdomme eller tumorer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184" name="Picture 10" descr=""/>
          <p:cNvPicPr/>
          <p:nvPr/>
        </p:nvPicPr>
        <p:blipFill>
          <a:blip r:embed="rId1"/>
          <a:stretch/>
        </p:blipFill>
        <p:spPr>
          <a:xfrm>
            <a:off x="6152400" y="538560"/>
            <a:ext cx="5943240" cy="5714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Thyroidea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1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Hyperthyreose = for højt stofskifte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Kaldes også thyreotoksikose eller hyperthyroidisme 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1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Symptomer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Oftest uspecifikke symptomer som fx træthed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Øget appetit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Koncentrationsbesvær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Høj puls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Dårlig søvn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Vægttab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Rysten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Uregelmæssig menstruation hos kvinder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Svedtendens/varme-intolerance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Kan skyldes flere sygdomme!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05" name="Billede 3" descr=""/>
          <p:cNvPicPr/>
          <p:nvPr/>
        </p:nvPicPr>
        <p:blipFill>
          <a:blip r:embed="rId1"/>
          <a:stretch/>
        </p:blipFill>
        <p:spPr>
          <a:xfrm>
            <a:off x="6872760" y="1741680"/>
            <a:ext cx="4945320" cy="3542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5" dur="indefinite" restart="never" nodeType="tmRoot">
          <p:childTnLst>
            <p:seq>
              <p:cTn id="866" dur="indefinite" nodeType="mainSeq">
                <p:childTnLst>
                  <p:par>
                    <p:cTn id="867" fill="hold">
                      <p:stCondLst>
                        <p:cond delay="indefinite"/>
                      </p:stCondLst>
                      <p:childTnLst>
                        <p:par>
                          <p:cTn id="868" fill="hold">
                            <p:stCondLst>
                              <p:cond delay="0"/>
                            </p:stCondLst>
                            <p:childTnLst>
                              <p:par>
                                <p:cTn id="8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1" fill="hold">
                      <p:stCondLst>
                        <p:cond delay="indefinite"/>
                      </p:stCondLst>
                      <p:childTnLst>
                        <p:par>
                          <p:cTn id="872" fill="hold">
                            <p:stCondLst>
                              <p:cond delay="0"/>
                            </p:stCondLst>
                            <p:childTnLst>
                              <p:par>
                                <p:cTn id="8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5" fill="hold">
                      <p:stCondLst>
                        <p:cond delay="indefinite"/>
                      </p:stCondLst>
                      <p:childTnLst>
                        <p:par>
                          <p:cTn id="876" fill="hold">
                            <p:stCondLst>
                              <p:cond delay="0"/>
                            </p:stCondLst>
                            <p:childTnLst>
                              <p:par>
                                <p:cTn id="8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9" fill="hold">
                      <p:stCondLst>
                        <p:cond delay="indefinite"/>
                      </p:stCondLst>
                      <p:childTnLst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3" fill="hold">
                      <p:stCondLst>
                        <p:cond delay="indefinite"/>
                      </p:stCondLst>
                      <p:childTnLst>
                        <p:par>
                          <p:cTn id="884" fill="hold">
                            <p:stCondLst>
                              <p:cond delay="0"/>
                            </p:stCondLst>
                            <p:childTnLst>
                              <p:par>
                                <p:cTn id="8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7" fill="hold">
                      <p:stCondLst>
                        <p:cond delay="indefinite"/>
                      </p:stCondLst>
                      <p:childTnLst>
                        <p:par>
                          <p:cTn id="888" fill="hold">
                            <p:stCondLst>
                              <p:cond delay="0"/>
                            </p:stCondLst>
                            <p:childTnLst>
                              <p:par>
                                <p:cTn id="8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1" fill="hold">
                      <p:stCondLst>
                        <p:cond delay="indefinite"/>
                      </p:stCondLst>
                      <p:childTnLst>
                        <p:par>
                          <p:cTn id="892" fill="hold">
                            <p:stCondLst>
                              <p:cond delay="0"/>
                            </p:stCondLst>
                            <p:childTnLst>
                              <p:par>
                                <p:cTn id="8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5" fill="hold">
                      <p:stCondLst>
                        <p:cond delay="indefinite"/>
                      </p:stCondLst>
                      <p:childTnLst>
                        <p:par>
                          <p:cTn id="896" fill="hold">
                            <p:stCondLst>
                              <p:cond delay="0"/>
                            </p:stCondLst>
                            <p:childTnLst>
                              <p:par>
                                <p:cTn id="8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9" fill="hold">
                      <p:stCondLst>
                        <p:cond delay="indefinite"/>
                      </p:stCondLst>
                      <p:childTnLst>
                        <p:par>
                          <p:cTn id="900" fill="hold">
                            <p:stCondLst>
                              <p:cond delay="0"/>
                            </p:stCondLst>
                            <p:childTnLst>
                              <p:par>
                                <p:cTn id="9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3" fill="hold">
                      <p:stCondLst>
                        <p:cond delay="indefinite"/>
                      </p:stCondLst>
                      <p:childTnLst>
                        <p:par>
                          <p:cTn id="904" fill="hold">
                            <p:stCondLst>
                              <p:cond delay="0"/>
                            </p:stCondLst>
                            <p:childTnLst>
                              <p:par>
                                <p:cTn id="9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7" fill="hold">
                      <p:stCondLst>
                        <p:cond delay="indefinite"/>
                      </p:stCondLst>
                      <p:childTnLst>
                        <p:par>
                          <p:cTn id="908" fill="hold">
                            <p:stCondLst>
                              <p:cond delay="0"/>
                            </p:stCondLst>
                            <p:childTnLst>
                              <p:par>
                                <p:cTn id="9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1" fill="hold">
                      <p:stCondLst>
                        <p:cond delay="indefinite"/>
                      </p:stCondLst>
                      <p:childTnLst>
                        <p:par>
                          <p:cTn id="912" fill="hold">
                            <p:stCondLst>
                              <p:cond delay="0"/>
                            </p:stCondLst>
                            <p:childTnLst>
                              <p:par>
                                <p:cTn id="9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5" fill="hold">
                      <p:stCondLst>
                        <p:cond delay="indefinite"/>
                      </p:stCondLst>
                      <p:childTnLst>
                        <p:par>
                          <p:cTn id="916" fill="hold">
                            <p:stCondLst>
                              <p:cond delay="0"/>
                            </p:stCondLst>
                            <p:childTnLst>
                              <p:par>
                                <p:cTn id="9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2" descr="Struma - Wikipedia, den frie encyklopædi"/>
          <p:cNvPicPr/>
          <p:nvPr/>
        </p:nvPicPr>
        <p:blipFill>
          <a:blip r:embed="rId1"/>
          <a:stretch/>
        </p:blipFill>
        <p:spPr>
          <a:xfrm>
            <a:off x="3914280" y="743040"/>
            <a:ext cx="3358080" cy="250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7" name="PlaceHolder 1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/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Hyperthyreose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Årsager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Autoimmunt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Thyroiditis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Tumor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Diagnose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BP (supprimeret TSH og høj T3 og/eller T4)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Sekundært måles TRAb antistoffer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Skintigrafi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UL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10" name="Billede 3" descr=""/>
          <p:cNvPicPr/>
          <p:nvPr/>
        </p:nvPicPr>
        <p:blipFill>
          <a:blip r:embed="rId2"/>
          <a:stretch/>
        </p:blipFill>
        <p:spPr>
          <a:xfrm>
            <a:off x="7709400" y="2298240"/>
            <a:ext cx="3993840" cy="3983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9" dur="indefinite" restart="never" nodeType="tmRoot">
          <p:childTnLst>
            <p:seq>
              <p:cTn id="920" dur="indefinite" nodeType="mainSeq">
                <p:childTnLst>
                  <p:par>
                    <p:cTn id="921" fill="hold">
                      <p:stCondLst>
                        <p:cond delay="indefinite"/>
                      </p:stCondLst>
                      <p:childTnLst>
                        <p:par>
                          <p:cTn id="922" fill="hold">
                            <p:stCondLst>
                              <p:cond delay="0"/>
                            </p:stCondLst>
                            <p:childTnLst>
                              <p:par>
                                <p:cTn id="9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5" fill="hold">
                      <p:stCondLst>
                        <p:cond delay="indefinite"/>
                      </p:stCondLst>
                      <p:childTnLst>
                        <p:par>
                          <p:cTn id="926" fill="hold">
                            <p:stCondLst>
                              <p:cond delay="0"/>
                            </p:stCondLst>
                            <p:childTnLst>
                              <p:par>
                                <p:cTn id="9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9" fill="hold">
                      <p:stCondLst>
                        <p:cond delay="indefinite"/>
                      </p:stCondLst>
                      <p:childTnLst>
                        <p:par>
                          <p:cTn id="930" fill="hold">
                            <p:stCondLst>
                              <p:cond delay="0"/>
                            </p:stCondLst>
                            <p:childTnLst>
                              <p:par>
                                <p:cTn id="9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3" fill="hold">
                      <p:stCondLst>
                        <p:cond delay="indefinite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7" fill="hold">
                      <p:stCondLst>
                        <p:cond delay="indefinite"/>
                      </p:stCondLst>
                      <p:childTnLst>
                        <p:par>
                          <p:cTn id="938" fill="hold">
                            <p:stCondLst>
                              <p:cond delay="0"/>
                            </p:stCondLst>
                            <p:childTnLst>
                              <p:par>
                                <p:cTn id="9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1" fill="hold">
                      <p:stCondLst>
                        <p:cond delay="indefinite"/>
                      </p:stCondLst>
                      <p:childTnLst>
                        <p:par>
                          <p:cTn id="942" fill="hold">
                            <p:stCondLst>
                              <p:cond delay="0"/>
                            </p:stCondLst>
                            <p:childTnLst>
                              <p:par>
                                <p:cTn id="9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9" fill="hold">
                      <p:stCondLst>
                        <p:cond delay="indefinite"/>
                      </p:stCondLst>
                      <p:childTnLst>
                        <p:par>
                          <p:cTn id="950" fill="hold">
                            <p:stCondLst>
                              <p:cond delay="0"/>
                            </p:stCondLst>
                            <p:childTnLst>
                              <p:par>
                                <p:cTn id="9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3" fill="hold">
                      <p:stCondLst>
                        <p:cond delay="indefinite"/>
                      </p:stCondLst>
                      <p:childTnLst>
                        <p:par>
                          <p:cTn id="954" fill="hold">
                            <p:stCondLst>
                              <p:cond delay="0"/>
                            </p:stCondLst>
                            <p:childTnLst>
                              <p:par>
                                <p:cTn id="9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Hyperthyreose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5000 nye tilfælde om året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Graves sygdom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 (45%) = autoimmun sygdom – hyppigste årsag!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Multinodøs toksisk struma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(ca. 40%)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Solitært toksisk adenom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(ca. 10%)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Thyroiditis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(ca. 5%)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Tumor og forgiftning (jod eller thyroideahormon)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- sjældent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14" name="Picture 2" descr="Graves øjensygdom - Øjenleksikon"/>
          <p:cNvPicPr/>
          <p:nvPr/>
        </p:nvPicPr>
        <p:blipFill>
          <a:blip r:embed="rId1"/>
          <a:stretch/>
        </p:blipFill>
        <p:spPr>
          <a:xfrm>
            <a:off x="8649720" y="685440"/>
            <a:ext cx="2742840" cy="2742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7" dur="indefinite" restart="never" nodeType="tmRoot">
          <p:childTnLst>
            <p:seq>
              <p:cTn id="958" dur="indefinite" nodeType="mainSeq">
                <p:childTnLst>
                  <p:par>
                    <p:cTn id="959" fill="hold">
                      <p:stCondLst>
                        <p:cond delay="indefinite"/>
                      </p:stCondLst>
                      <p:childTnLst>
                        <p:par>
                          <p:cTn id="960" fill="hold">
                            <p:stCondLst>
                              <p:cond delay="0"/>
                            </p:stCondLst>
                            <p:childTnLst>
                              <p:par>
                                <p:cTn id="9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3" fill="hold">
                      <p:stCondLst>
                        <p:cond delay="indefinite"/>
                      </p:stCondLst>
                      <p:childTnLst>
                        <p:par>
                          <p:cTn id="964" fill="hold">
                            <p:stCondLst>
                              <p:cond delay="0"/>
                            </p:stCondLst>
                            <p:childTnLst>
                              <p:par>
                                <p:cTn id="9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7" fill="hold">
                      <p:stCondLst>
                        <p:cond delay="indefinite"/>
                      </p:stCondLst>
                      <p:childTnLst>
                        <p:par>
                          <p:cTn id="968" fill="hold">
                            <p:stCondLst>
                              <p:cond delay="0"/>
                            </p:stCondLst>
                            <p:childTnLst>
                              <p:par>
                                <p:cTn id="9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1" fill="hold">
                      <p:stCondLst>
                        <p:cond delay="indefinite"/>
                      </p:stCondLst>
                      <p:childTnLst>
                        <p:par>
                          <p:cTn id="972" fill="hold">
                            <p:stCondLst>
                              <p:cond delay="0"/>
                            </p:stCondLst>
                            <p:childTnLst>
                              <p:par>
                                <p:cTn id="9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5" fill="hold">
                      <p:stCondLst>
                        <p:cond delay="indefinite"/>
                      </p:stCondLst>
                      <p:childTnLst>
                        <p:par>
                          <p:cTn id="976" fill="hold">
                            <p:stCondLst>
                              <p:cond delay="0"/>
                            </p:stCondLst>
                            <p:childTnLst>
                              <p:par>
                                <p:cTn id="9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9" fill="hold">
                      <p:stCondLst>
                        <p:cond delay="indefinite"/>
                      </p:stCondLst>
                      <p:childTnLst>
                        <p:par>
                          <p:cTn id="980" fill="hold">
                            <p:stCondLst>
                              <p:cond delay="0"/>
                            </p:stCondLst>
                            <p:childTnLst>
                              <p:par>
                                <p:cTn id="9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Hyperthyreose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Afhænger af den tilgrundliggende årsag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Generelt 3 forskellige behandlingsformer: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200240" indent="-28584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Medicinsk behandling</a:t>
            </a: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med antithyroide midler – hæmmer thyroideahormon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16574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Thycapzol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2002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Radioaktivt jod – optages i skjoldbrugskirtlen og ødelægger overaktive områder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2002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Kirurgisk fjernelse af hele eller dele af skjoldbruskkirtlen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83" dur="indefinite" restart="never" nodeType="tmRoot">
          <p:childTnLst>
            <p:seq>
              <p:cTn id="984" dur="indefinite" nodeType="mainSeq">
                <p:childTnLst>
                  <p:par>
                    <p:cTn id="985" fill="hold">
                      <p:stCondLst>
                        <p:cond delay="indefinite"/>
                      </p:stCondLst>
                      <p:childTnLst>
                        <p:par>
                          <p:cTn id="986" fill="hold">
                            <p:stCondLst>
                              <p:cond delay="0"/>
                            </p:stCondLst>
                            <p:childTnLst>
                              <p:par>
                                <p:cTn id="9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9" fill="hold">
                      <p:stCondLst>
                        <p:cond delay="indefinite"/>
                      </p:stCondLst>
                      <p:childTnLst>
                        <p:par>
                          <p:cTn id="990" fill="hold">
                            <p:stCondLst>
                              <p:cond delay="0"/>
                            </p:stCondLst>
                            <p:childTnLst>
                              <p:par>
                                <p:cTn id="9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5" fill="hold">
                      <p:stCondLst>
                        <p:cond delay="indefinite"/>
                      </p:stCondLst>
                      <p:childTnLst>
                        <p:par>
                          <p:cTn id="996" fill="hold">
                            <p:stCondLst>
                              <p:cond delay="0"/>
                            </p:stCondLst>
                            <p:childTnLst>
                              <p:par>
                                <p:cTn id="9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9" fill="hold">
                      <p:stCondLst>
                        <p:cond delay="indefinite"/>
                      </p:stCondLst>
                      <p:childTnLst>
                        <p:par>
                          <p:cTn id="1000" fill="hold">
                            <p:stCondLst>
                              <p:cond delay="0"/>
                            </p:stCondLst>
                            <p:childTnLst>
                              <p:par>
                                <p:cTn id="10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Hypothyreose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25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9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For lavt stofskifte  </a:t>
            </a:r>
            <a:endParaRPr b="0" lang="en-US" sz="9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9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Kaldes også myxødem eller hypothyroidisme</a:t>
            </a:r>
            <a:endParaRPr b="0" lang="en-US" sz="9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9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2.000 tilfælde hvert år, flest kvinder</a:t>
            </a:r>
            <a:endParaRPr b="0" lang="en-US" sz="9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9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Udvikler sig oftest langsomt </a:t>
            </a:r>
            <a:endParaRPr b="0" lang="en-US" sz="9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9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9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Årsager </a:t>
            </a:r>
            <a:endParaRPr b="0" lang="en-US" sz="9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8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Autoimmun </a:t>
            </a:r>
            <a:endParaRPr b="0" lang="en-US" sz="8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8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Medikamentelt </a:t>
            </a:r>
            <a:endParaRPr b="0" lang="en-US" sz="8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8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OP/anden behandling af højt stofskifte </a:t>
            </a:r>
            <a:endParaRPr b="0" lang="en-US" sz="8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8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Følger efter thyroiditis </a:t>
            </a:r>
            <a:endParaRPr b="0" lang="en-US" sz="8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21" name="Picture 2" descr="Slow metabolism i haz it | Christmas memes funny, Memes, Funny food memes"/>
          <p:cNvPicPr/>
          <p:nvPr/>
        </p:nvPicPr>
        <p:blipFill>
          <a:blip r:embed="rId1"/>
          <a:stretch/>
        </p:blipFill>
        <p:spPr>
          <a:xfrm>
            <a:off x="7461000" y="2721960"/>
            <a:ext cx="4248720" cy="3770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03" dur="indefinite" restart="never" nodeType="tmRoot">
          <p:childTnLst>
            <p:seq>
              <p:cTn id="1004" dur="indefinite" nodeType="mainSeq">
                <p:childTnLst>
                  <p:par>
                    <p:cTn id="1005" fill="hold">
                      <p:stCondLst>
                        <p:cond delay="indefinite"/>
                      </p:stCondLst>
                      <p:childTnLst>
                        <p:par>
                          <p:cTn id="1006" fill="hold">
                            <p:stCondLst>
                              <p:cond delay="0"/>
                            </p:stCondLst>
                            <p:childTnLst>
                              <p:par>
                                <p:cTn id="10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1" fill="hold">
                      <p:stCondLst>
                        <p:cond delay="indefinite"/>
                      </p:stCondLst>
                      <p:childTnLst>
                        <p:par>
                          <p:cTn id="1012" fill="hold">
                            <p:stCondLst>
                              <p:cond delay="0"/>
                            </p:stCondLst>
                            <p:childTnLst>
                              <p:par>
                                <p:cTn id="10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3" fill="hold">
                      <p:stCondLst>
                        <p:cond delay="indefinite"/>
                      </p:stCondLst>
                      <p:childTnLst>
                        <p:par>
                          <p:cTn id="1024" fill="hold">
                            <p:stCondLst>
                              <p:cond delay="0"/>
                            </p:stCondLst>
                            <p:childTnLst>
                              <p:par>
                                <p:cTn id="10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Billede 3" descr=""/>
          <p:cNvPicPr/>
          <p:nvPr/>
        </p:nvPicPr>
        <p:blipFill>
          <a:blip r:embed="rId1"/>
          <a:srcRect l="0" t="2789" r="0" b="3019"/>
          <a:stretch/>
        </p:blipFill>
        <p:spPr>
          <a:xfrm>
            <a:off x="6832800" y="365040"/>
            <a:ext cx="5358960" cy="6319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3" name="PlaceHolder 1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/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Hypothyreose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Diagnose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Diagnosticeres på samme måde som ved hyperthyreose – dog: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Høj TSH 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Lav T3/T4 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Træthed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Vægtøgning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Koncentrationsbesvær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Hæs stemme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Forstoppelse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Kuldskærhed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Hårtab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Tør, skællende hud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Ansigtsødem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Langsom puls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27" dur="indefinite" restart="never" nodeType="tmRoot">
          <p:childTnLst>
            <p:seq>
              <p:cTn id="1028" dur="indefinite" nodeType="mainSeq">
                <p:childTnLst>
                  <p:par>
                    <p:cTn id="1029" fill="hold">
                      <p:stCondLst>
                        <p:cond delay="indefinite"/>
                      </p:stCondLst>
                      <p:childTnLst>
                        <p:par>
                          <p:cTn id="1030" fill="hold">
                            <p:stCondLst>
                              <p:cond delay="0"/>
                            </p:stCondLst>
                            <p:childTnLst>
                              <p:par>
                                <p:cTn id="10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3" fill="hold">
                      <p:stCondLst>
                        <p:cond delay="indefinite"/>
                      </p:stCondLst>
                      <p:childTnLst>
                        <p:par>
                          <p:cTn id="1054" fill="hold">
                            <p:stCondLst>
                              <p:cond delay="0"/>
                            </p:stCondLst>
                            <p:childTnLst>
                              <p:par>
                                <p:cTn id="10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4" descr="Behandling med Eltroxin – Recept via Dokteronline"/>
          <p:cNvPicPr/>
          <p:nvPr/>
        </p:nvPicPr>
        <p:blipFill>
          <a:blip r:embed="rId1"/>
          <a:stretch/>
        </p:blipFill>
        <p:spPr>
          <a:xfrm>
            <a:off x="8933040" y="3648240"/>
            <a:ext cx="1973880" cy="2467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/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Hypothyreose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Substitution med thyroideahormon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Eltroxin og euthyrox bruges hyppigt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Monitoreres efter </a:t>
            </a: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TSH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, som bør være lavt i normalområdet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Der kan gå uger-måneder, inden der kan mærkes og måles effekt af en behandling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7" dur="indefinite" restart="never" nodeType="tmRoot">
          <p:childTnLst>
            <p:seq>
              <p:cTn id="1058" dur="indefinite" nodeType="mainSeq">
                <p:childTnLst>
                  <p:par>
                    <p:cTn id="1059" fill="hold">
                      <p:stCondLst>
                        <p:cond delay="indefinite"/>
                      </p:stCondLst>
                      <p:childTnLst>
                        <p:par>
                          <p:cTn id="1060" fill="hold">
                            <p:stCondLst>
                              <p:cond delay="0"/>
                            </p:stCondLst>
                            <p:childTnLst>
                              <p:par>
                                <p:cTn id="10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5" fill="hold">
                      <p:stCondLst>
                        <p:cond delay="indefinite"/>
                      </p:stCondLst>
                      <p:childTnLst>
                        <p:par>
                          <p:cTn id="1066" fill="hold">
                            <p:stCondLst>
                              <p:cond delay="0"/>
                            </p:stCondLst>
                            <p:childTnLst>
                              <p:par>
                                <p:cTn id="10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9" fill="hold">
                      <p:stCondLst>
                        <p:cond delay="indefinite"/>
                      </p:stCondLst>
                      <p:childTnLst>
                        <p:par>
                          <p:cTn id="1070" fill="hold">
                            <p:stCondLst>
                              <p:cond delay="0"/>
                            </p:stCondLst>
                            <p:childTnLst>
                              <p:par>
                                <p:cTn id="10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3" fill="hold">
                      <p:stCondLst>
                        <p:cond delay="indefinite"/>
                      </p:stCondLst>
                      <p:childTnLst>
                        <p:par>
                          <p:cTn id="1074" fill="hold">
                            <p:stCondLst>
                              <p:cond delay="0"/>
                            </p:stCondLst>
                            <p:childTnLst>
                              <p:par>
                                <p:cTn id="10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0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a-DK" sz="6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Binyresygdomme </a:t>
            </a:r>
            <a:endParaRPr b="0" lang="en-US" sz="6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ctr"/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Binyresygdomme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722412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Binyrerne er placeret ovenpå nyrerne og består af binyrebark og binyremarv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sng">
                <a:solidFill>
                  <a:schemeClr val="lt1"/>
                </a:solidFill>
                <a:effectLst/>
                <a:uFillTx/>
                <a:latin typeface="Georgia"/>
              </a:rPr>
              <a:t>I barken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produceres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”binyrebarkhormoner”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Glukokortikoider (kortisol)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Mineralokortikoid (aldosteron)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Androgen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sng">
                <a:solidFill>
                  <a:schemeClr val="lt1"/>
                </a:solidFill>
                <a:effectLst/>
                <a:uFillTx/>
                <a:latin typeface="Georgia"/>
              </a:rPr>
              <a:t>I marven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produceres katekolaminer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Adrenalin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Noradrenalin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Meget komplekst – i skal kun kunne det helt basale </a:t>
            </a: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</a:t>
            </a: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7" dur="indefinite" restart="never" nodeType="tmRoot">
          <p:childTnLst>
            <p:seq>
              <p:cTn id="1078" dur="indefinite" nodeType="mainSeq">
                <p:childTnLst>
                  <p:par>
                    <p:cTn id="1079" fill="hold">
                      <p:stCondLst>
                        <p:cond delay="indefinite"/>
                      </p:stCondLst>
                      <p:childTnLst>
                        <p:par>
                          <p:cTn id="1080" fill="hold">
                            <p:stCondLst>
                              <p:cond delay="0"/>
                            </p:stCondLst>
                            <p:childTnLst>
                              <p:par>
                                <p:cTn id="10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9" fill="hold">
                      <p:stCondLst>
                        <p:cond delay="indefinite"/>
                      </p:stCondLst>
                      <p:childTnLst>
                        <p:par>
                          <p:cTn id="1090" fill="hold">
                            <p:stCondLst>
                              <p:cond delay="0"/>
                            </p:stCondLst>
                            <p:childTnLst>
                              <p:par>
                                <p:cTn id="10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7" fill="hold">
                      <p:stCondLst>
                        <p:cond delay="indefinite"/>
                      </p:stCondLst>
                      <p:childTnLst>
                        <p:par>
                          <p:cTn id="1098" fill="hold">
                            <p:stCondLst>
                              <p:cond delay="0"/>
                            </p:stCondLst>
                            <p:childTnLst>
                              <p:par>
                                <p:cTn id="10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Binyretumorer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Så sjældent at vi springer det over – specialistopgave!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Bortset fra én (næste slide)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 skal generelt bare vide at: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Tumorer i binyrerne </a:t>
            </a:r>
            <a:r>
              <a:rPr b="1" i="1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kan</a:t>
            </a: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forekomme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 fucker hormon-systemet op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Det er meget komplekst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50000"/>
              </a:lnSpc>
              <a:spcBef>
                <a:spcPts val="499"/>
              </a:spcBef>
              <a:buNone/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38" name="Picture 2" descr="Adrenal gland tumour and healthy adrenal gland, illustration - Stock Image  - F028/0215 - Science Photo Library"/>
          <p:cNvPicPr/>
          <p:nvPr/>
        </p:nvPicPr>
        <p:blipFill>
          <a:blip r:embed="rId1"/>
          <a:stretch/>
        </p:blipFill>
        <p:spPr>
          <a:xfrm>
            <a:off x="7545960" y="2035440"/>
            <a:ext cx="4178160" cy="4178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01" dur="indefinite" restart="never" nodeType="tmRoot">
          <p:childTnLst>
            <p:seq>
              <p:cTn id="1102" dur="indefinite" nodeType="mainSeq">
                <p:childTnLst>
                  <p:par>
                    <p:cTn id="1103" fill="hold">
                      <p:stCondLst>
                        <p:cond delay="0"/>
                      </p:stCondLst>
                      <p:childTnLst>
                        <p:par>
                          <p:cTn id="1104" fill="hold">
                            <p:stCondLst>
                              <p:cond delay="0"/>
                            </p:stCondLst>
                            <p:childTnLst>
                              <p:par>
                                <p:cTn id="1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9" fill="hold">
                      <p:stCondLst>
                        <p:cond delay="indefinite"/>
                      </p:stCondLst>
                      <p:childTnLst>
                        <p:par>
                          <p:cTn id="1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Diabetes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360720" y="743040"/>
            <a:ext cx="7739640" cy="571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Diabetes mellitus (DM) = sukkersyge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Fælles betegnelse for sygdomme med </a:t>
            </a:r>
            <a:r>
              <a:rPr b="0" lang="da-DK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forhøjet blodglucose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2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DM 1 og 2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990720" indent="-224640" defTabSz="914400">
              <a:lnSpc>
                <a:spcPct val="12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Type 2 hyppigst</a:t>
            </a:r>
            <a:r>
              <a:rPr b="0" lang="en-US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, ~</a:t>
            </a: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 </a:t>
            </a:r>
            <a:r>
              <a:rPr b="0" lang="en-US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80%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990720" indent="-224640" defTabSz="914400">
              <a:lnSpc>
                <a:spcPct val="12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en-US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Type 1, ~10%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990720" indent="-224640" defTabSz="914400">
              <a:lnSpc>
                <a:spcPct val="12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Resterende, ~10%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1246680" indent="-2268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Gestationel DM (graviditetssukkersyge)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1246680" indent="-2268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Sekundær diabetes (Når anden sygdom giver hyperglykæmi)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1246680" indent="-2268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LADA (latent autoimmune diabetes in adults)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4" marL="1246680" indent="-2268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MODY (maturity-onset diabetes of the young)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Ca. 350.000 danskere lever med DM– stigende incidens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Ca. 6% af befolkningen har DM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På verdensplan over 500 mio!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Hvorfor er det et problem?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Koster kassen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Fælles for de forskellig typer sukkersyge</a:t>
            </a:r>
            <a:r>
              <a:rPr b="0" lang="en-US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,</a:t>
            </a: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 er at de medfører sendiabetiske komplikationer</a:t>
            </a:r>
            <a:r>
              <a:rPr b="0" lang="en-US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!</a:t>
            </a: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499"/>
              </a:spcBef>
              <a:buNone/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188" name="Picture 7" descr=""/>
          <p:cNvPicPr/>
          <p:nvPr/>
        </p:nvPicPr>
        <p:blipFill>
          <a:blip r:embed="rId1"/>
          <a:stretch/>
        </p:blipFill>
        <p:spPr>
          <a:xfrm>
            <a:off x="8100000" y="831960"/>
            <a:ext cx="3743640" cy="5283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Cushings syndrom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Binyresygdom med forhøjede niveauer af kortisol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14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Årsager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Ofte pga. binyrebarkhormon som led i medicinsk behandling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Binyretumor (oftest ACTH producerende) 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Sjælden tilstand med ca. 20 tilfælde hvert år</a:t>
            </a:r>
            <a:endParaRPr b="0" lang="en-US" sz="1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r>
              <a:rPr b="1" lang="da-DK" sz="14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Symptomer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Tynd hud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Diabetes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Muskelsvaghed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Striae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Blødningstendens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Moon face 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Abdominal fedme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Diagnose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Døgndiurese måling – urin testes for kortisol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PET-CT skanning (obs cancer) 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 afhænger af årsag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42" name="Billede 3" descr=""/>
          <p:cNvPicPr/>
          <p:nvPr/>
        </p:nvPicPr>
        <p:blipFill>
          <a:blip r:embed="rId1"/>
          <a:stretch/>
        </p:blipFill>
        <p:spPr>
          <a:xfrm>
            <a:off x="6590160" y="455760"/>
            <a:ext cx="5225760" cy="6076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9" dur="indefinite" restart="never" nodeType="tmRoot">
          <p:childTnLst>
            <p:seq>
              <p:cTn id="1120" dur="indefinite" nodeType="mainSeq">
                <p:childTnLst>
                  <p:par>
                    <p:cTn id="1121" fill="hold">
                      <p:stCondLst>
                        <p:cond delay="indefinite"/>
                      </p:stCondLst>
                      <p:childTnLst>
                        <p:par>
                          <p:cTn id="1122" fill="hold">
                            <p:stCondLst>
                              <p:cond delay="0"/>
                            </p:stCondLst>
                            <p:childTnLst>
                              <p:par>
                                <p:cTn id="1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1" fill="hold">
                      <p:stCondLst>
                        <p:cond delay="indefinite"/>
                      </p:stCondLst>
                      <p:childTnLst>
                        <p:par>
                          <p:cTn id="1132" fill="hold">
                            <p:stCondLst>
                              <p:cond delay="0"/>
                            </p:stCondLst>
                            <p:childTnLst>
                              <p:par>
                                <p:cTn id="1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9" fill="hold">
                      <p:stCondLst>
                        <p:cond delay="indefinite"/>
                      </p:stCondLst>
                      <p:childTnLst>
                        <p:par>
                          <p:cTn id="1150" fill="hold">
                            <p:stCondLst>
                              <p:cond delay="0"/>
                            </p:stCondLst>
                            <p:childTnLst>
                              <p:par>
                                <p:cTn id="1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7" fill="hold">
                      <p:stCondLst>
                        <p:cond delay="indefinite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0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45" name="Picture 2" descr="Cushing Syndrome | What the Symptoms Are &amp; How to Treat | Buoy"/>
          <p:cNvPicPr/>
          <p:nvPr/>
        </p:nvPicPr>
        <p:blipFill>
          <a:blip r:embed="rId1"/>
          <a:stretch/>
        </p:blipFill>
        <p:spPr>
          <a:xfrm>
            <a:off x="0" y="0"/>
            <a:ext cx="685764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6" name="Picture 4" descr="Tony H., Ectopic Cushing's - CSRF - Cushing's Support &amp; Research Foundation"/>
          <p:cNvPicPr/>
          <p:nvPr/>
        </p:nvPicPr>
        <p:blipFill>
          <a:blip r:embed="rId2"/>
          <a:stretch/>
        </p:blipFill>
        <p:spPr>
          <a:xfrm>
            <a:off x="7053120" y="0"/>
            <a:ext cx="513828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Binyrebarkinsufficiens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Primær binyrebarkinsufficiens = Mb. Addison</a:t>
            </a: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90% = autoimmun destruktion af binyrebarken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Medfører mangel på alle binyrebarkhormoner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Sekundær binyrebarkinsufficiens =</a:t>
            </a: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hypofysesygdom eller Prednisolon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Prednisolon virker med negativ feedback på binyre aksen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</a:t>
            </a: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på binyrebarkinsufficiens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Træthed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Muskelsvækkelse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Hovedpine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Svimmelhed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Nedsat appetit, kvalme, mavesmerter 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Vægttab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Diagnose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Skal mistænkes ved lavt BT, hyponatriæmi og hyperkaliæmi 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Synachten test (skelner mellem primær og sekundær) 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</a:t>
            </a: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= specialistopgave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1" dur="indefinite" restart="never" nodeType="tmRoot">
          <p:childTnLst>
            <p:seq>
              <p:cTn id="1162" dur="indefinite" nodeType="mainSeq">
                <p:childTnLst>
                  <p:par>
                    <p:cTn id="1163" fill="hold">
                      <p:stCondLst>
                        <p:cond delay="indefinite"/>
                      </p:stCondLst>
                      <p:childTnLst>
                        <p:par>
                          <p:cTn id="1164" fill="hold">
                            <p:stCondLst>
                              <p:cond delay="0"/>
                            </p:stCondLst>
                            <p:childTnLst>
                              <p:par>
                                <p:cTn id="1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7" fill="hold">
                      <p:stCondLst>
                        <p:cond delay="indefinite"/>
                      </p:stCondLst>
                      <p:childTnLst>
                        <p:par>
                          <p:cTn id="1168" fill="hold">
                            <p:stCondLst>
                              <p:cond delay="0"/>
                            </p:stCondLst>
                            <p:childTnLst>
                              <p:par>
                                <p:cTn id="1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1" fill="hold">
                      <p:stCondLst>
                        <p:cond delay="indefinite"/>
                      </p:stCondLst>
                      <p:childTnLst>
                        <p:par>
                          <p:cTn id="1172" fill="hold">
                            <p:stCondLst>
                              <p:cond delay="0"/>
                            </p:stCondLst>
                            <p:childTnLst>
                              <p:par>
                                <p:cTn id="1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5" fill="hold">
                      <p:stCondLst>
                        <p:cond delay="indefinite"/>
                      </p:stCondLst>
                      <p:childTnLst>
                        <p:par>
                          <p:cTn id="1176" fill="hold">
                            <p:stCondLst>
                              <p:cond delay="0"/>
                            </p:stCondLst>
                            <p:childTnLst>
                              <p:par>
                                <p:cTn id="1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9" fill="hold">
                      <p:stCondLst>
                        <p:cond delay="indefinite"/>
                      </p:stCondLst>
                      <p:childTnLst>
                        <p:par>
                          <p:cTn id="1180" fill="hold">
                            <p:stCondLst>
                              <p:cond delay="0"/>
                            </p:stCondLst>
                            <p:childTnLst>
                              <p:par>
                                <p:cTn id="1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5" fill="hold">
                      <p:stCondLst>
                        <p:cond delay="indefinite"/>
                      </p:stCondLst>
                      <p:childTnLst>
                        <p:par>
                          <p:cTn id="1196" fill="hold">
                            <p:stCondLst>
                              <p:cond delay="0"/>
                            </p:stCondLst>
                            <p:childTnLst>
                              <p:par>
                                <p:cTn id="1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3" fill="hold">
                      <p:stCondLst>
                        <p:cond delay="indefinite"/>
                      </p:stCondLst>
                      <p:childTnLst>
                        <p:par>
                          <p:cTn id="1204" fill="hold">
                            <p:stCondLst>
                              <p:cond delay="0"/>
                            </p:stCondLst>
                            <p:childTnLst>
                              <p:par>
                                <p:cTn id="1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Osteoporose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”Knogleskørhed”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Nedsat knogledensitet – porøse knogler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Giver ikke symptomer i sig selv, men…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Øget risiko for fraktur!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Hvorfor er det et problem?  </a:t>
            </a:r>
            <a:br>
              <a:rPr sz="1600"/>
            </a:b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1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Risikofaktorer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Sen menarche/tidlig menopause (ergo, kort fertil periode)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Postmenopausale kvinder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Alder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Genetik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Behandling med systemisk steroid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Undervægt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Rygning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Lavt kalkindtag/niveau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Lavt D-vitaminindtag/niveau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Inaktivitet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53" name="Picture 2" descr="OSTEOPOROSE KAN FOREBYGGES - Osteoporose er en knoglesygdom, som rammer  hver 3. kvinde og hver 8. mand over 50 år. Sygdommen har ingen synlige ydre  tegn,... | By Magasinet Sundhed | Facebook"/>
          <p:cNvPicPr/>
          <p:nvPr/>
        </p:nvPicPr>
        <p:blipFill>
          <a:blip r:embed="rId1"/>
          <a:stretch/>
        </p:blipFill>
        <p:spPr>
          <a:xfrm>
            <a:off x="7292520" y="2172960"/>
            <a:ext cx="4794120" cy="3656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7" dur="indefinite" restart="never" nodeType="tmRoot">
          <p:childTnLst>
            <p:seq>
              <p:cTn id="1208" dur="indefinite" nodeType="mainSeq">
                <p:childTnLst>
                  <p:par>
                    <p:cTn id="1209" fill="hold">
                      <p:stCondLst>
                        <p:cond delay="indefinite"/>
                      </p:stCondLst>
                      <p:childTnLst>
                        <p:par>
                          <p:cTn id="1210" fill="hold">
                            <p:stCondLst>
                              <p:cond delay="0"/>
                            </p:stCondLst>
                            <p:childTnLst>
                              <p:par>
                                <p:cTn id="1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9" fill="hold">
                      <p:stCondLst>
                        <p:cond delay="indefinite"/>
                      </p:stCondLst>
                      <p:childTnLst>
                        <p:par>
                          <p:cTn id="1220" fill="hold">
                            <p:stCondLst>
                              <p:cond delay="0"/>
                            </p:stCondLst>
                            <p:childTnLst>
                              <p:par>
                                <p:cTn id="1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Osteoporose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Diagnose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Lavenergifraktur af hofte eller columna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ELLER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DEXA med T-score under -2,5 i ryg/hofte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Behandling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Kalk + vit. D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Bisfosfonater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Vægtbærende træning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Rygestop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Faldforebyggende tiltag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57" name="Picture 2" descr="Et fald er ikke bare ét fald - GuidenOnline"/>
          <p:cNvPicPr/>
          <p:nvPr/>
        </p:nvPicPr>
        <p:blipFill>
          <a:blip r:embed="rId1"/>
          <a:stretch/>
        </p:blipFill>
        <p:spPr>
          <a:xfrm>
            <a:off x="7510320" y="3792600"/>
            <a:ext cx="4007880" cy="259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8" name="Picture 4" descr="Apovit Kalk og 20 µg D-vitamin kosttilskud | Webapoteket"/>
          <p:cNvPicPr/>
          <p:nvPr/>
        </p:nvPicPr>
        <p:blipFill>
          <a:blip r:embed="rId2"/>
          <a:stretch/>
        </p:blipFill>
        <p:spPr>
          <a:xfrm>
            <a:off x="8327880" y="63360"/>
            <a:ext cx="3524040" cy="3524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43" dur="indefinite" restart="never" nodeType="tmRoot">
          <p:childTnLst>
            <p:seq>
              <p:cTn id="1244" dur="indefinite" nodeType="mainSeq">
                <p:childTnLst>
                  <p:par>
                    <p:cTn id="1245" fill="hold">
                      <p:stCondLst>
                        <p:cond delay="indefinite"/>
                      </p:stCondLst>
                      <p:childTnLst>
                        <p:par>
                          <p:cTn id="1246" fill="hold">
                            <p:stCondLst>
                              <p:cond delay="0"/>
                            </p:stCondLst>
                            <p:childTnLst>
                              <p:par>
                                <p:cTn id="1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9" fill="hold">
                      <p:stCondLst>
                        <p:cond delay="indefinite"/>
                      </p:stCondLst>
                      <p:childTnLst>
                        <p:par>
                          <p:cTn id="1260" fill="hold">
                            <p:stCondLst>
                              <p:cond delay="0"/>
                            </p:stCondLst>
                            <p:childTnLst>
                              <p:par>
                                <p:cTn id="1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3" fill="hold">
                      <p:stCondLst>
                        <p:cond delay="indefinite"/>
                      </p:stCondLst>
                      <p:childTnLst>
                        <p:par>
                          <p:cTn id="1264" fill="hold">
                            <p:stCondLst>
                              <p:cond delay="0"/>
                            </p:stCondLst>
                            <p:childTnLst>
                              <p:par>
                                <p:cTn id="1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Osteoporotisk sammenfald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Sammenfald i en ryghvirvel pga. osteoporose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Traume eller spontant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Mistænk ved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Akut (forværring i) rygsmerte hos osteoporose pt.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Eller pt. i risiko for osteoporose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Diagnose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Rgt. columna viser sammenfald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Evt. højdereduktion 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Oftest konservativ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Sjældent vertebroplastik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62" name="Picture 2" descr="Osteoporotisk sammenfald af hvirvel - Rygsygdom.dk"/>
          <p:cNvPicPr/>
          <p:nvPr/>
        </p:nvPicPr>
        <p:blipFill>
          <a:blip r:embed="rId1"/>
          <a:stretch/>
        </p:blipFill>
        <p:spPr>
          <a:xfrm>
            <a:off x="8707680" y="720000"/>
            <a:ext cx="2895120" cy="568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Case 2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Du skal træne med Inge med 72 år, som har fået hoftealloplastik efter hoftenær fraktur.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Inge er meget træt og føler sig svag i kroppen.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Hun klager også over ondt i ryggen.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Hvilke tanker gør du dig?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Er der noget du er ekstra opmærksom på?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Hvordan vil du gribe konsultationen an?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66" name="Picture 4" descr="Photograph | Goiter | Science Source Images"/>
          <p:cNvPicPr/>
          <p:nvPr/>
        </p:nvPicPr>
        <p:blipFill>
          <a:blip r:embed="rId1"/>
          <a:stretch/>
        </p:blipFill>
        <p:spPr>
          <a:xfrm>
            <a:off x="7693920" y="406440"/>
            <a:ext cx="3971520" cy="6086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0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a-DK" sz="7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Blodsygdomme </a:t>
            </a:r>
            <a:endParaRPr b="0" lang="en-US" sz="7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Blodsygdomme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Blodsygdomme rammer hele organismen (cirkulerer i hele kroppen)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Blodet består af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Plasma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Blodceller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Erytrocytter (røde blodlemeger)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Trombocytter (blodplader)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Hvide blodlegemer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Den bloddannende knoglemarv = det axiale skelet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72" name="Picture 2" descr="Blod"/>
          <p:cNvPicPr/>
          <p:nvPr/>
        </p:nvPicPr>
        <p:blipFill>
          <a:blip r:embed="rId1"/>
          <a:stretch/>
        </p:blipFill>
        <p:spPr>
          <a:xfrm>
            <a:off x="7115400" y="1825560"/>
            <a:ext cx="4865400" cy="3788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67" dur="indefinite" restart="never" nodeType="tmRoot">
          <p:childTnLst>
            <p:seq>
              <p:cTn id="1268" dur="indefinite" nodeType="mainSeq">
                <p:childTnLst>
                  <p:par>
                    <p:cTn id="1269" fill="hold">
                      <p:stCondLst>
                        <p:cond delay="indefinite"/>
                      </p:stCondLst>
                      <p:childTnLst>
                        <p:par>
                          <p:cTn id="1270" fill="hold">
                            <p:stCondLst>
                              <p:cond delay="0"/>
                            </p:stCondLst>
                            <p:childTnLst>
                              <p:par>
                                <p:cTn id="1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3" fill="hold">
                      <p:stCondLst>
                        <p:cond delay="indefinite"/>
                      </p:stCondLst>
                      <p:childTnLst>
                        <p:par>
                          <p:cTn id="1284" fill="hold">
                            <p:stCondLst>
                              <p:cond delay="0"/>
                            </p:stCondLst>
                            <p:childTnLst>
                              <p:par>
                                <p:cTn id="1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7" fill="hold">
                      <p:stCondLst>
                        <p:cond delay="indefinite"/>
                      </p:stCondLst>
                      <p:childTnLst>
                        <p:par>
                          <p:cTn id="1288" fill="hold">
                            <p:stCondLst>
                              <p:cond delay="0"/>
                            </p:stCondLst>
                            <p:childTnLst>
                              <p:par>
                                <p:cTn id="1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Blodsygdomme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a-DK" sz="2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Terminologi</a:t>
            </a:r>
            <a:endParaRPr b="0" lang="en-US" sz="2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2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Peni = for lidt af noget </a:t>
            </a:r>
            <a:r>
              <a:rPr b="0" lang="da-DK" sz="2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(trombocytoPENI, leukoPENI etc.)</a:t>
            </a:r>
            <a:endParaRPr b="0" lang="en-US" sz="2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2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Cytose = for meget af noget </a:t>
            </a:r>
            <a:r>
              <a:rPr b="0" lang="da-DK" sz="2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(tromboCYTOSE, leukoCYTOSE etc.)</a:t>
            </a:r>
            <a:endParaRPr b="0" lang="en-US" sz="2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Diabetes 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41240" cy="61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Årsager til DM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1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en-US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Type 1 --&gt; autoimmun! Udgør ca 10 %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1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en-US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Type 2 er multifaktoriel! Udgør ca 80%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3" marL="457200" indent="-22464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“Livsstilssygdom” med betydelig genetisk komponent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1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Samspil mellem modificerbare og ikke-modificerbare risikofaktorer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Genetisk disposition, med kombination af gener som har indvirkning på fedmeudvikling, insulinsekretion og insulinvirkning.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Arver en disposition , men det er livstilsforhold som i stor grad afgør, om man udvikler sygdommen.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Overvægt forværrer insulinrestistens hos disponerede personer.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Risikoen stiger eksponentielt med stigende BMI.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Især abdominalt fedt er problematisk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Medicininduceret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(især kortikosteroider og antipsykotika)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Sygdomme forbundet med TYPE 2 diabetes: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755640" indent="-22284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Hypertension, hjerte-karsygdom, lipidforstyrrelser, PCOS, alvorlig sindslidelse (stor del formentlig medicininduceret).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192" name="Picture 8" descr="giphy"/>
          <p:cNvPicPr/>
          <p:nvPr/>
        </p:nvPicPr>
        <p:blipFill>
          <a:blip r:embed="rId1"/>
          <a:stretch/>
        </p:blipFill>
        <p:spPr>
          <a:xfrm>
            <a:off x="8622000" y="678960"/>
            <a:ext cx="2781720" cy="1756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x+(cos(-2*pi*(1-$))*-x-sin(-2*pi*(1-$))*(1-y))*(1-$)" tm="0">
                                          <p:val>
                                            <p:fltVal val="0"/>
                                          </p:val>
                                        </p:tav>
                                        <p:tav fmla="x+(cos(-2*pi*(1-$))*-x-sin(-2*pi*(1-$))*(1-y))*(1-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+(sin(-2*pi*(1-$))*-x+cos(-2*pi*(1-$))*(1-y))*(1-$)" tm="0">
                                          <p:val>
                                            <p:fltVal val="0"/>
                                          </p:val>
                                        </p:tav>
                                        <p:tav fmla="y+(sin(-2*pi*(1-$))*-x+cos(-2*pi*(1-$))*(1-y))*(1-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Anæmier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Anæmi =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”lav blodprocent” = nedsat cirkulerende erytrocytmasse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Grænsen går ved 8,3 mmol/l for mænd og 7,3 mmol/l for kvinder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30% af verdens befolkning har anæmi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Årsager – mange!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Jernmangel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Underernæring/malabsorption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Infektioner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Sygdom  (kronisk)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500400" indent="-225360" defTabSz="914400">
              <a:lnSpc>
                <a:spcPct val="15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Blødning!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79" name="Billede 3" descr=""/>
          <p:cNvPicPr/>
          <p:nvPr/>
        </p:nvPicPr>
        <p:blipFill>
          <a:blip r:embed="rId1"/>
          <a:srcRect l="0" t="0" r="0" b="12561"/>
          <a:stretch/>
        </p:blipFill>
        <p:spPr>
          <a:xfrm>
            <a:off x="6154200" y="3890520"/>
            <a:ext cx="5199120" cy="2602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1" dur="indefinite" restart="never" nodeType="tmRoot">
          <p:childTnLst>
            <p:seq>
              <p:cTn id="1292" dur="indefinite" nodeType="mainSeq">
                <p:childTnLst>
                  <p:par>
                    <p:cTn id="1293" fill="hold">
                      <p:stCondLst>
                        <p:cond delay="indefinite"/>
                      </p:stCondLst>
                      <p:childTnLst>
                        <p:par>
                          <p:cTn id="1294" fill="hold">
                            <p:stCondLst>
                              <p:cond delay="0"/>
                            </p:stCondLst>
                            <p:childTnLst>
                              <p:par>
                                <p:cTn id="1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7" fill="hold">
                      <p:stCondLst>
                        <p:cond delay="indefinite"/>
                      </p:stCondLst>
                      <p:childTnLst>
                        <p:par>
                          <p:cTn id="1298" fill="hold">
                            <p:stCondLst>
                              <p:cond delay="0"/>
                            </p:stCondLst>
                            <p:childTnLst>
                              <p:par>
                                <p:cTn id="1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Anæmier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Opstår overordnet som følge af 3 mekanismer: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85840" indent="-28584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Blødning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7430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Kan i nævne årsager?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85840" indent="-28584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Nedsat produktion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7430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Typisk mangel på jern, B12-vitamin eller folinsyre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7430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Inflammation og cancer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7430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Knoglemarvssygdomme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85840" indent="-28584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Hæmolyse (destruktion)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7430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Defekt i erytrocytten eller udefrakommende faktorer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743040" indent="-28584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Blodsygdomme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83" name="Billede 3" descr=""/>
          <p:cNvPicPr/>
          <p:nvPr/>
        </p:nvPicPr>
        <p:blipFill>
          <a:blip r:embed="rId1"/>
          <a:srcRect l="2037" t="0" r="0" b="0"/>
          <a:stretch/>
        </p:blipFill>
        <p:spPr>
          <a:xfrm>
            <a:off x="5896080" y="1304280"/>
            <a:ext cx="6079680" cy="4695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1" dur="indefinite" restart="never" nodeType="tmRoot">
          <p:childTnLst>
            <p:seq>
              <p:cTn id="1312" dur="indefinite" nodeType="mainSeq">
                <p:childTnLst>
                  <p:par>
                    <p:cTn id="1313" fill="hold">
                      <p:stCondLst>
                        <p:cond delay="indefinite"/>
                      </p:stCondLst>
                      <p:childTnLst>
                        <p:par>
                          <p:cTn id="1314" fill="hold">
                            <p:stCondLst>
                              <p:cond delay="0"/>
                            </p:stCondLst>
                            <p:childTnLst>
                              <p:par>
                                <p:cTn id="1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9" fill="hold">
                      <p:stCondLst>
                        <p:cond delay="indefinite"/>
                      </p:stCondLst>
                      <p:childTnLst>
                        <p:par>
                          <p:cTn id="1320" fill="hold">
                            <p:stCondLst>
                              <p:cond delay="0"/>
                            </p:stCondLst>
                            <p:childTnLst>
                              <p:par>
                                <p:cTn id="1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9" fill="hold">
                      <p:stCondLst>
                        <p:cond delay="indefinite"/>
                      </p:stCondLst>
                      <p:childTnLst>
                        <p:par>
                          <p:cTn id="1330" fill="hold">
                            <p:stCondLst>
                              <p:cond delay="0"/>
                            </p:stCondLst>
                            <p:childTnLst>
                              <p:par>
                                <p:cTn id="13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0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86" name="Billede 3" descr=""/>
          <p:cNvPicPr/>
          <p:nvPr/>
        </p:nvPicPr>
        <p:blipFill>
          <a:blip r:embed="rId1"/>
          <a:stretch/>
        </p:blipFill>
        <p:spPr>
          <a:xfrm>
            <a:off x="623160" y="0"/>
            <a:ext cx="1094508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Anæmier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Opstår som følge af den nedsatte ilttransport til vævet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Bleghed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Træthed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Svimmelhed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Hurtigere puls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Åndenød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89" name="Billede 3" descr=""/>
          <p:cNvPicPr/>
          <p:nvPr/>
        </p:nvPicPr>
        <p:blipFill>
          <a:blip r:embed="rId1"/>
          <a:stretch/>
        </p:blipFill>
        <p:spPr>
          <a:xfrm>
            <a:off x="6522480" y="1139400"/>
            <a:ext cx="5056560" cy="535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0" name="Stjerne: 5 takker 4"/>
          <p:cNvSpPr/>
          <p:nvPr/>
        </p:nvSpPr>
        <p:spPr>
          <a:xfrm>
            <a:off x="2933640" y="1485360"/>
            <a:ext cx="942120" cy="92376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da-DK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7" dur="indefinite" restart="never" nodeType="tmRoot">
          <p:childTnLst>
            <p:seq>
              <p:cTn id="1338" dur="indefinite" nodeType="mainSeq">
                <p:childTnLst>
                  <p:par>
                    <p:cTn id="1339" fill="hold">
                      <p:stCondLst>
                        <p:cond delay="indefinite"/>
                      </p:stCondLst>
                      <p:childTnLst>
                        <p:par>
                          <p:cTn id="1340" fill="hold">
                            <p:stCondLst>
                              <p:cond delay="0"/>
                            </p:stCondLst>
                            <p:childTnLst>
                              <p:par>
                                <p:cTn id="13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Anæmier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Diagnose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BP viser nedsat Hgb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Anæmiudredning (bredere BP) som siger noget om årsagen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Derefter videre udredning afhængigt af fund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Skopi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Kostanamnese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Genetisk udredning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KM US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Osv…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93" name="Picture 2" descr="Anæmi - Wikipedia, den frie encyklopædi"/>
          <p:cNvPicPr/>
          <p:nvPr/>
        </p:nvPicPr>
        <p:blipFill>
          <a:blip r:embed="rId1"/>
          <a:stretch/>
        </p:blipFill>
        <p:spPr>
          <a:xfrm>
            <a:off x="7851240" y="3708360"/>
            <a:ext cx="4052520" cy="2876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43" dur="indefinite" restart="never" nodeType="tmRoot">
          <p:childTnLst>
            <p:seq>
              <p:cTn id="1344" dur="indefinite" nodeType="mainSeq">
                <p:childTnLst>
                  <p:par>
                    <p:cTn id="1345" fill="hold">
                      <p:stCondLst>
                        <p:cond delay="indefinite"/>
                      </p:stCondLst>
                      <p:childTnLst>
                        <p:par>
                          <p:cTn id="1346" fill="hold">
                            <p:stCondLst>
                              <p:cond delay="0"/>
                            </p:stCondLst>
                            <p:childTnLst>
                              <p:par>
                                <p:cTn id="1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Anæmier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Jernmangelanæmi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Hyppigste anæmi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Opstår, når jerndepoterne er opbrugt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Hos præmenopausale kvinder har ca. 18% ingen jerndepoter og ca 2,5% har anæmi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Fysiologisk jernmangel = mindre optag end der er forbrug eller tab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Patologisk jernmangel = hyppigst GI blødning og cancer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396" name="Picture 2" descr="Jern 100 stk. - lekapharm"/>
          <p:cNvPicPr/>
          <p:nvPr/>
        </p:nvPicPr>
        <p:blipFill>
          <a:blip r:embed="rId1"/>
          <a:stretch/>
        </p:blipFill>
        <p:spPr>
          <a:xfrm>
            <a:off x="8242200" y="396720"/>
            <a:ext cx="1866600" cy="2857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9" dur="indefinite" restart="never" nodeType="tmRoot">
          <p:childTnLst>
            <p:seq>
              <p:cTn id="1360" dur="indefinite" nodeType="mainSeq">
                <p:childTnLst>
                  <p:par>
                    <p:cTn id="1361" fill="hold">
                      <p:stCondLst>
                        <p:cond delay="indefinite"/>
                      </p:stCondLst>
                      <p:childTnLst>
                        <p:par>
                          <p:cTn id="1362" fill="hold">
                            <p:stCondLst>
                              <p:cond delay="0"/>
                            </p:stCondLst>
                            <p:childTnLst>
                              <p:par>
                                <p:cTn id="13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7" fill="hold">
                      <p:stCondLst>
                        <p:cond delay="indefinite"/>
                      </p:stCondLst>
                      <p:childTnLst>
                        <p:par>
                          <p:cTn id="1368" fill="hold">
                            <p:stCondLst>
                              <p:cond delay="0"/>
                            </p:stCondLst>
                            <p:childTnLst>
                              <p:par>
                                <p:cTn id="13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1" fill="hold">
                      <p:stCondLst>
                        <p:cond delay="indefinite"/>
                      </p:stCondLst>
                      <p:childTnLst>
                        <p:par>
                          <p:cTn id="1372" fill="hold">
                            <p:stCondLst>
                              <p:cond delay="0"/>
                            </p:stCondLst>
                            <p:childTnLst>
                              <p:par>
                                <p:cTn id="13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5" fill="hold">
                      <p:stCondLst>
                        <p:cond delay="indefinite"/>
                      </p:stCondLst>
                      <p:childTnLst>
                        <p:par>
                          <p:cTn id="1376" fill="hold">
                            <p:stCondLst>
                              <p:cond delay="0"/>
                            </p:stCondLst>
                            <p:childTnLst>
                              <p:par>
                                <p:cTn id="1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Anæmi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Sekundær anæmi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Anæmi som skyldes anden sygdom, som ikke direkte involverer erytropoiesen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Årsager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Hyppigst er det anæmi ved inflammation, hvor inflammatoriske cytokiner påvirker både erytrocyttens levetid og jernmobiliseringen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Nyreinsufficiens (nedsat EPO)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Leversygdom (tit mangel på jern og folinsyre og eventuelt hæmolyse)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Hypotyroidisme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Cancer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Paraklinik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Ofte mild anæmi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Lav p-jern trods normale eller høje jerndepoter (ferritin)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er sjældent nødvendig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399" name="Tekstfelt 3"/>
          <p:cNvSpPr/>
          <p:nvPr/>
        </p:nvSpPr>
        <p:spPr>
          <a:xfrm rot="19944600">
            <a:off x="7199280" y="3909600"/>
            <a:ext cx="4792320" cy="10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da-DK" sz="3200" strike="noStrike" u="none">
                <a:solidFill>
                  <a:srgbClr val="ff0000"/>
                </a:solidFill>
                <a:effectLst/>
                <a:uFillTx/>
                <a:latin typeface="Arial"/>
              </a:rPr>
              <a:t>Anæmi  ved kronisk sygdom er hyppigt! </a:t>
            </a:r>
            <a:endParaRPr b="0" lang="en-DK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9" dur="indefinite" restart="never" nodeType="tmRoot">
          <p:childTnLst>
            <p:seq>
              <p:cTn id="1380" dur="indefinite" nodeType="mainSeq">
                <p:childTnLst>
                  <p:par>
                    <p:cTn id="1381" fill="hold">
                      <p:stCondLst>
                        <p:cond delay="indefinite"/>
                      </p:stCondLst>
                      <p:childTnLst>
                        <p:par>
                          <p:cTn id="1382" fill="hold">
                            <p:stCondLst>
                              <p:cond delay="0"/>
                            </p:stCondLst>
                            <p:childTnLst>
                              <p:par>
                                <p:cTn id="13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5" fill="hold">
                      <p:stCondLst>
                        <p:cond delay="indefinite"/>
                      </p:stCondLst>
                      <p:childTnLst>
                        <p:par>
                          <p:cTn id="1396" fill="hold">
                            <p:stCondLst>
                              <p:cond delay="0"/>
                            </p:stCondLst>
                            <p:childTnLst>
                              <p:par>
                                <p:cTn id="1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3" fill="hold">
                      <p:stCondLst>
                        <p:cond delay="indefinite"/>
                      </p:stCondLst>
                      <p:childTnLst>
                        <p:par>
                          <p:cTn id="1404" fill="hold">
                            <p:stCondLst>
                              <p:cond delay="0"/>
                            </p:stCondLst>
                            <p:childTnLst>
                              <p:par>
                                <p:cTn id="1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7" fill="hold">
                      <p:stCondLst>
                        <p:cond delay="indefinite"/>
                      </p:stCondLst>
                      <p:childTnLst>
                        <p:par>
                          <p:cTn id="1408" fill="hold">
                            <p:stCondLst>
                              <p:cond delay="0"/>
                            </p:stCondLst>
                            <p:childTnLst>
                              <p:par>
                                <p:cTn id="14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Blodsygdomme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Faktor V Leiden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Mutation i et gen for faktor V (koagulationsfaktor)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Nedarves autosomalt dominant (ca. 6-7% af befolkningen)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Medfører øger risiko for tromber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Heterozygote = 2x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Homozygote = 7x </a:t>
            </a:r>
            <a:br>
              <a:rPr sz="1800"/>
            </a:b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Transfus 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Grænse = 4,3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Hos hjertesyge dog 4,7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Individuel vurdering ved cancer og akut blødning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Blodprodukter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Sag-M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Plasma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Trombocytter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Akut-blod = 4:4:1 (0 neg)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402" name="Picture 2" descr="Blodbanken - Regionshospitalet Horsens - Vi har akut brug for blod af  blodtypen 0 neg 🙏 Så er du tappeklar og har denne type så book en tid i  Blodbanken nu 👍 | Facebook"/>
          <p:cNvPicPr/>
          <p:nvPr/>
        </p:nvPicPr>
        <p:blipFill>
          <a:blip r:embed="rId1"/>
          <a:stretch/>
        </p:blipFill>
        <p:spPr>
          <a:xfrm>
            <a:off x="9006120" y="2806200"/>
            <a:ext cx="2901600" cy="3873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3" name="Picture 2" descr="Dyb venetrombose | Åreknuder | Dansk Venecenter"/>
          <p:cNvPicPr/>
          <p:nvPr/>
        </p:nvPicPr>
        <p:blipFill>
          <a:blip r:embed="rId2"/>
          <a:stretch/>
        </p:blipFill>
        <p:spPr>
          <a:xfrm>
            <a:off x="7252200" y="0"/>
            <a:ext cx="4939560" cy="246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11" dur="indefinite" restart="never" nodeType="tmRoot">
          <p:childTnLst>
            <p:seq>
              <p:cTn id="1412" dur="indefinite" nodeType="mainSeq">
                <p:childTnLst>
                  <p:par>
                    <p:cTn id="1413" fill="hold">
                      <p:stCondLst>
                        <p:cond delay="indefinite"/>
                      </p:stCondLst>
                      <p:childTnLst>
                        <p:par>
                          <p:cTn id="1414" fill="hold">
                            <p:stCondLst>
                              <p:cond delay="0"/>
                            </p:stCondLst>
                            <p:childTnLst>
                              <p:par>
                                <p:cTn id="14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3" fill="hold">
                      <p:stCondLst>
                        <p:cond delay="indefinite"/>
                      </p:stCondLst>
                      <p:childTnLst>
                        <p:par>
                          <p:cTn id="1434" fill="hold">
                            <p:stCondLst>
                              <p:cond delay="0"/>
                            </p:stCondLst>
                            <p:childTnLst>
                              <p:par>
                                <p:cTn id="14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Malign hæmatologi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195331715"/>
              </p:ext>
            </p:extLst>
          </p:nvPr>
        </p:nvGraphicFramePr>
        <p:xfrm>
          <a:off x="0" y="0"/>
          <a:ext cx="360" cy="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Malign hæmatologi 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Kronisk myeloid leukæmi (CML)</a:t>
            </a: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Stamcelledefekt (Philadelphiakromosom, translokation) </a:t>
            </a: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stort antal differentierede myeloide celler i både knoglemarv og blod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Ca. 600 årligt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Hyppigere hos mænd end hos kvinder. Typisk mellem 45- og 60-årsalderen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</a:t>
            </a: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Få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Nogle har </a:t>
            </a: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B-symptomer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Paraklinisk</a:t>
            </a: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Svært forhøjet leukocyttal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Karakteristiske forandringer i KM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Påvisning af Philadelphiakromosom stiller endeligt diagnosen</a:t>
            </a:r>
            <a:endParaRPr b="0" lang="en-US" sz="12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</a:t>
            </a: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Specialistopgave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Prognose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God med behandling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Nogle kureres på medicin alene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Knoglemarvstransplantation er kurativ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407" name="Picture 2" descr="chronic myeloid leukemia | Medical Laboratories"/>
          <p:cNvPicPr/>
          <p:nvPr/>
        </p:nvPicPr>
        <p:blipFill>
          <a:blip r:embed="rId1"/>
          <a:stretch/>
        </p:blipFill>
        <p:spPr>
          <a:xfrm>
            <a:off x="7279560" y="3429000"/>
            <a:ext cx="4695480" cy="3190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8" name="Picture 4" descr="Chronic myeloid leukemia: cytogenetics and molecular biology's part in the  comprehension and management of the pathology and treatment evolution |  Egyptian Journal of Medical Human Genetics | Full Text"/>
          <p:cNvPicPr/>
          <p:nvPr/>
        </p:nvPicPr>
        <p:blipFill>
          <a:blip r:embed="rId2"/>
          <a:stretch/>
        </p:blipFill>
        <p:spPr>
          <a:xfrm>
            <a:off x="7553880" y="12960"/>
            <a:ext cx="4637880" cy="1962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37" dur="indefinite" restart="never" nodeType="tmRoot">
          <p:childTnLst>
            <p:seq>
              <p:cTn id="1438" dur="indefinite" nodeType="mainSeq">
                <p:childTnLst>
                  <p:par>
                    <p:cTn id="1439" fill="hold">
                      <p:stCondLst>
                        <p:cond delay="indefinite"/>
                      </p:stCondLst>
                      <p:childTnLst>
                        <p:par>
                          <p:cTn id="1440" fill="hold">
                            <p:stCondLst>
                              <p:cond delay="0"/>
                            </p:stCondLst>
                            <p:childTnLst>
                              <p:par>
                                <p:cTn id="1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7" fill="hold">
                      <p:stCondLst>
                        <p:cond delay="indefinite"/>
                      </p:stCondLst>
                      <p:childTnLst>
                        <p:par>
                          <p:cTn id="1448" fill="hold">
                            <p:stCondLst>
                              <p:cond delay="0"/>
                            </p:stCondLst>
                            <p:childTnLst>
                              <p:par>
                                <p:cTn id="14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7" fill="hold">
                      <p:stCondLst>
                        <p:cond delay="indefinite"/>
                      </p:stCondLst>
                      <p:childTnLst>
                        <p:par>
                          <p:cTn id="1458" fill="hold">
                            <p:stCondLst>
                              <p:cond delay="0"/>
                            </p:stCondLst>
                            <p:childTnLst>
                              <p:par>
                                <p:cTn id="14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3" fill="hold">
                      <p:stCondLst>
                        <p:cond delay="indefinite"/>
                      </p:stCondLst>
                      <p:childTnLst>
                        <p:par>
                          <p:cTn id="1464" fill="hold">
                            <p:stCondLst>
                              <p:cond delay="0"/>
                            </p:stCondLst>
                            <p:childTnLst>
                              <p:par>
                                <p:cTn id="14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</a:t>
            </a: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iabetes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62157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Diagnose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Den overordnede diagnose stilles på samme måde uanset type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!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85840" indent="-285840" defTabSz="914400">
              <a:lnSpc>
                <a:spcPct val="11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Fasteblodsukker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≥ 7 mmol/l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85840" indent="-28584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 &gt; 11,1 mmol/l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, enten: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743040" indent="-285840" defTabSz="914400">
              <a:lnSpc>
                <a:spcPct val="11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tilfældigt målt </a:t>
            </a:r>
            <a:r>
              <a:rPr b="0" lang="da-DK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+ symptomer på DM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743040" indent="-285840" defTabSz="914400">
              <a:lnSpc>
                <a:spcPct val="11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eller ved OGTT test.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85840" indent="-285840" defTabSz="914400">
              <a:lnSpc>
                <a:spcPct val="11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sng">
                <a:solidFill>
                  <a:srgbClr val="ff5f5f"/>
                </a:solidFill>
                <a:effectLst/>
                <a:uFillTx/>
                <a:latin typeface="Georgia"/>
              </a:rPr>
              <a:t>HbA1c ≥ 48 mmol/mol ved 2 målinger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196" name="Picture 2" descr="Normalt blodsukker og type 1-diabetes | Videncenter for Diabetes"/>
          <p:cNvPicPr/>
          <p:nvPr/>
        </p:nvPicPr>
        <p:blipFill>
          <a:blip r:embed="rId1"/>
          <a:stretch/>
        </p:blipFill>
        <p:spPr>
          <a:xfrm>
            <a:off x="360720" y="4268880"/>
            <a:ext cx="5361480" cy="2041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7" name="Billede 7" descr=""/>
          <p:cNvPicPr/>
          <p:nvPr/>
        </p:nvPicPr>
        <p:blipFill>
          <a:blip r:embed="rId2"/>
          <a:stretch/>
        </p:blipFill>
        <p:spPr>
          <a:xfrm>
            <a:off x="6872040" y="1409040"/>
            <a:ext cx="4943160" cy="4037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5" dur="5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flt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6" dur="5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1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Malign hæmatologi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Akut myeloid leukæmi (AML)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Akut myeloproliferativ tilstand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blaster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Kan ses i alle aldre, men flest ældre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Kemoterapi, stråling og visse kemikalier kan udløse AML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Andre myeloproliferative tilstande kan konvertere til AML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Relativt akut (uger) indsættende B-symptomer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Tegn på svigtende knoglemarv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(anæmi, infektioner, blødninger)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Paraklinik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Leukocytose, anæmi og trombocytopeni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Evt. pancytopeni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Intensiv kemoterapi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Knoglemarvstransplantation kan være nødvendigt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Prognose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Dårlig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- de fleste dør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411" name="Picture 2" descr="Slide Show - Understanding AML"/>
          <p:cNvPicPr/>
          <p:nvPr/>
        </p:nvPicPr>
        <p:blipFill>
          <a:blip r:embed="rId1"/>
          <a:stretch/>
        </p:blipFill>
        <p:spPr>
          <a:xfrm>
            <a:off x="6666840" y="595800"/>
            <a:ext cx="5518440" cy="3104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3" dur="indefinite" restart="never" nodeType="tmRoot">
          <p:childTnLst>
            <p:seq>
              <p:cTn id="1474" dur="indefinite" nodeType="mainSeq">
                <p:childTnLst>
                  <p:par>
                    <p:cTn id="1475" fill="hold">
                      <p:stCondLst>
                        <p:cond delay="indefinite"/>
                      </p:stCondLst>
                      <p:childTnLst>
                        <p:par>
                          <p:cTn id="1476" fill="hold">
                            <p:stCondLst>
                              <p:cond delay="0"/>
                            </p:stCondLst>
                            <p:childTnLst>
                              <p:par>
                                <p:cTn id="1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3" fill="hold">
                      <p:stCondLst>
                        <p:cond delay="indefinite"/>
                      </p:stCondLst>
                      <p:childTnLst>
                        <p:par>
                          <p:cTn id="1484" fill="hold">
                            <p:stCondLst>
                              <p:cond delay="0"/>
                            </p:stCondLst>
                            <p:childTnLst>
                              <p:par>
                                <p:cTn id="1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1" fill="hold">
                      <p:stCondLst>
                        <p:cond delay="indefinite"/>
                      </p:stCondLst>
                      <p:childTnLst>
                        <p:par>
                          <p:cTn id="1492" fill="hold">
                            <p:stCondLst>
                              <p:cond delay="0"/>
                            </p:stCondLst>
                            <p:childTnLst>
                              <p:par>
                                <p:cTn id="1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9" fill="hold">
                      <p:stCondLst>
                        <p:cond delay="indefinite"/>
                      </p:stCondLst>
                      <p:childTnLst>
                        <p:par>
                          <p:cTn id="1500" fill="hold">
                            <p:stCondLst>
                              <p:cond delay="0"/>
                            </p:stCondLst>
                            <p:childTnLst>
                              <p:par>
                                <p:cTn id="15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0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10000"/>
              </a:lnSpc>
              <a:spcBef>
                <a:spcPts val="1417"/>
              </a:spcBef>
              <a:buNone/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414" name="Picture 2" descr="AML (Acute) vs. CML (Chronic) Leukemia: What to Know"/>
          <p:cNvPicPr/>
          <p:nvPr/>
        </p:nvPicPr>
        <p:blipFill>
          <a:blip r:embed="rId1"/>
          <a:stretch/>
        </p:blipFill>
        <p:spPr>
          <a:xfrm>
            <a:off x="952560" y="0"/>
            <a:ext cx="1028664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Malign hæmatologi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Kronisk lymfatisk leukæmi (CLL)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Hyppigste leukæmiform hos voksne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Tidligere kaldet ”gammelmandsleukæmi”, men kan også ses hos unge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Oftest få 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Evt.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forstørrede lymfeknuder og B-symptomer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Opdages ofte tilfældigt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Paraklinik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Markant forhøjede leukocytter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Dominans af lymfocytter i differentialtællingen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Ved svær sygdom evt. anæmi og trombocytopeni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Afhænger af stadium og symptomer.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 fleste kan blot observeres. Evt. kemo.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Prognose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Oftest god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Aggressive udgaver af sygdommen har en markant kortere restlevetid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417" name="Picture 2" descr="Sådan er tegnene på Jan Fogs leukæmi"/>
          <p:cNvPicPr/>
          <p:nvPr/>
        </p:nvPicPr>
        <p:blipFill>
          <a:blip r:embed="rId1"/>
          <a:stretch/>
        </p:blipFill>
        <p:spPr>
          <a:xfrm>
            <a:off x="6905160" y="3373200"/>
            <a:ext cx="5200920" cy="338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8" name="Picture 4" descr="Jan Fog fik før nytår diagnosen kronisk lymfatisk leukæmi"/>
          <p:cNvPicPr/>
          <p:nvPr/>
        </p:nvPicPr>
        <p:blipFill>
          <a:blip r:embed="rId2"/>
          <a:stretch/>
        </p:blipFill>
        <p:spPr>
          <a:xfrm>
            <a:off x="6905160" y="157680"/>
            <a:ext cx="5085000" cy="2905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05" dur="indefinite" restart="never" nodeType="tmRoot">
          <p:childTnLst>
            <p:seq>
              <p:cTn id="1506" dur="indefinite" nodeType="mainSeq">
                <p:childTnLst>
                  <p:par>
                    <p:cTn id="1507" fill="hold">
                      <p:stCondLst>
                        <p:cond delay="indefinite"/>
                      </p:stCondLst>
                      <p:childTnLst>
                        <p:par>
                          <p:cTn id="1508" fill="hold">
                            <p:stCondLst>
                              <p:cond delay="0"/>
                            </p:stCondLst>
                            <p:childTnLst>
                              <p:par>
                                <p:cTn id="15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7" fill="hold">
                      <p:stCondLst>
                        <p:cond delay="indefinite"/>
                      </p:stCondLst>
                      <p:childTnLst>
                        <p:par>
                          <p:cTn id="1518" fill="hold">
                            <p:stCondLst>
                              <p:cond delay="0"/>
                            </p:stCondLst>
                            <p:childTnLst>
                              <p:par>
                                <p:cTn id="15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7" fill="hold">
                      <p:stCondLst>
                        <p:cond delay="indefinite"/>
                      </p:stCondLst>
                      <p:childTnLst>
                        <p:par>
                          <p:cTn id="1528" fill="hold">
                            <p:stCondLst>
                              <p:cond delay="0"/>
                            </p:stCondLst>
                            <p:childTnLst>
                              <p:par>
                                <p:cTn id="15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5" fill="hold">
                      <p:stCondLst>
                        <p:cond delay="indefinite"/>
                      </p:stCondLst>
                      <p:childTnLst>
                        <p:par>
                          <p:cTn id="1536" fill="hold">
                            <p:stCondLst>
                              <p:cond delay="0"/>
                            </p:stCondLst>
                            <p:childTnLst>
                              <p:par>
                                <p:cTn id="15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Malign hæmatologi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49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Hodgkin-lymfom</a:t>
            </a:r>
            <a:r>
              <a:rPr b="0" lang="da-DK" sz="49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49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Øget forekomst hos 20-30-årige og igen hos ældre over 50 år</a:t>
            </a:r>
            <a:endParaRPr b="0" lang="en-US" sz="43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Ca. 130 årligt </a:t>
            </a:r>
            <a:endParaRPr b="0" lang="en-US" sz="43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49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</a:t>
            </a:r>
            <a:r>
              <a:rPr b="0" lang="da-DK" sz="49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49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43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Hævede lymfeknuder </a:t>
            </a:r>
            <a:r>
              <a:rPr b="0" lang="en-US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oftest p</a:t>
            </a: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å hals eller i aksil</a:t>
            </a:r>
            <a:endParaRPr b="0" lang="en-US" sz="43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Evt. </a:t>
            </a:r>
            <a:r>
              <a:rPr b="0" lang="da-DK" sz="43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B-symptomer </a:t>
            </a: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og hudkløe</a:t>
            </a:r>
            <a:endParaRPr b="0" lang="en-US" sz="43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49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Paraklinisk</a:t>
            </a:r>
            <a:r>
              <a:rPr b="0" lang="da-DK" sz="49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49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Let påvirkede inflammationstal</a:t>
            </a:r>
            <a:endParaRPr b="0" lang="en-US" sz="43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Reaktiv anæmi og trombocytose</a:t>
            </a:r>
            <a:r>
              <a:rPr b="1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43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Biopsi af lymfeknude giver endelig diagnose</a:t>
            </a:r>
            <a:endParaRPr b="0" lang="en-US" sz="43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PET-CT bruges for at få afklaret TNM stadium</a:t>
            </a:r>
            <a:endParaRPr b="0" lang="en-US" sz="43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49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</a:t>
            </a:r>
            <a:r>
              <a:rPr b="0" lang="da-DK" sz="49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49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Kemo</a:t>
            </a:r>
            <a:endParaRPr b="0" lang="en-US" sz="43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49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Prognose </a:t>
            </a:r>
            <a:endParaRPr b="0" lang="en-US" sz="49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God. Samlet overlevelse ca. 80%</a:t>
            </a:r>
            <a:endParaRPr b="0" lang="en-US" sz="43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3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Ubehandlet = død inden for mdr. til år</a:t>
            </a:r>
            <a:endParaRPr b="0" lang="en-US" sz="43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421" name="Picture 2" descr="Hvad kan du selv gøre ved hævede lymfeknuder? - Bedre Livsstil"/>
          <p:cNvPicPr/>
          <p:nvPr/>
        </p:nvPicPr>
        <p:blipFill>
          <a:blip r:embed="rId1"/>
          <a:stretch/>
        </p:blipFill>
        <p:spPr>
          <a:xfrm>
            <a:off x="7088400" y="2895480"/>
            <a:ext cx="4762080" cy="277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2" name="Ellipse 3"/>
          <p:cNvSpPr/>
          <p:nvPr/>
        </p:nvSpPr>
        <p:spPr>
          <a:xfrm>
            <a:off x="8481960" y="3993840"/>
            <a:ext cx="1425600" cy="1418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da-DK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43" dur="indefinite" restart="never" nodeType="tmRoot">
          <p:childTnLst>
            <p:seq>
              <p:cTn id="1544" dur="indefinite" nodeType="mainSeq">
                <p:childTnLst>
                  <p:par>
                    <p:cTn id="1545" fill="hold">
                      <p:stCondLst>
                        <p:cond delay="indefinite"/>
                      </p:stCondLst>
                      <p:childTnLst>
                        <p:par>
                          <p:cTn id="1546" fill="hold">
                            <p:stCondLst>
                              <p:cond delay="0"/>
                            </p:stCondLst>
                            <p:childTnLst>
                              <p:par>
                                <p:cTn id="15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3" fill="hold">
                      <p:stCondLst>
                        <p:cond delay="indefinite"/>
                      </p:stCondLst>
                      <p:childTnLst>
                        <p:par>
                          <p:cTn id="1554" fill="hold">
                            <p:stCondLst>
                              <p:cond delay="0"/>
                            </p:stCondLst>
                            <p:childTnLst>
                              <p:par>
                                <p:cTn id="15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5" fill="hold">
                      <p:stCondLst>
                        <p:cond delay="indefinite"/>
                      </p:stCondLst>
                      <p:childTnLst>
                        <p:par>
                          <p:cTn id="1566" fill="hold">
                            <p:stCondLst>
                              <p:cond delay="0"/>
                            </p:stCondLst>
                            <p:childTnLst>
                              <p:par>
                                <p:cTn id="15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1" fill="hold">
                      <p:stCondLst>
                        <p:cond delay="indefinite"/>
                      </p:stCondLst>
                      <p:childTnLst>
                        <p:par>
                          <p:cTn id="1572" fill="hold">
                            <p:stCondLst>
                              <p:cond delay="0"/>
                            </p:stCondLst>
                            <p:childTnLst>
                              <p:par>
                                <p:cTn id="15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Malign hæmatologi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Non-Hodgkin-lymfomer</a:t>
            </a: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Samlet set den hyppigste hæmatologiske neoplasi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Ca. 1000 tilfælde om året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Årsag ukendt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Alt fra upåvirket patient med kun én </a:t>
            </a: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hævet lymfeknude </a:t>
            </a: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til svært syge patienter med </a:t>
            </a: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B-symptomer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Paraklinik</a:t>
            </a: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Intet diagnostisk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 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Stråleterapi til lokaliseret sygdom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Kemo ved udbredt sygdom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Symptomfri sygdom behøver ikke nødvendigvis behandling, men kan observeres indtil symptomer opstår 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Prognose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Afhænger af stadium og lymfomtype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Ubehandlet er symptomatisk sygdom dødelig</a:t>
            </a:r>
            <a:endParaRPr b="0" lang="en-US" sz="1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425" name="Picture 4" descr="Lymfesystemet | draenage-tina.dk"/>
          <p:cNvPicPr/>
          <p:nvPr/>
        </p:nvPicPr>
        <p:blipFill>
          <a:blip r:embed="rId1"/>
          <a:stretch/>
        </p:blipFill>
        <p:spPr>
          <a:xfrm>
            <a:off x="9809280" y="2753640"/>
            <a:ext cx="2317680" cy="410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6" name="Picture 2" descr=""/>
          <p:cNvPicPr/>
          <p:nvPr/>
        </p:nvPicPr>
        <p:blipFill>
          <a:blip r:embed="rId2"/>
          <a:stretch/>
        </p:blipFill>
        <p:spPr>
          <a:xfrm>
            <a:off x="7335360" y="0"/>
            <a:ext cx="4856400" cy="3011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9" dur="indefinite" restart="never" nodeType="tmRoot">
          <p:childTnLst>
            <p:seq>
              <p:cTn id="1580" dur="indefinite" nodeType="mainSeq">
                <p:childTnLst>
                  <p:par>
                    <p:cTn id="1581" fill="hold">
                      <p:stCondLst>
                        <p:cond delay="indefinite"/>
                      </p:stCondLst>
                      <p:childTnLst>
                        <p:par>
                          <p:cTn id="1582" fill="hold">
                            <p:stCondLst>
                              <p:cond delay="0"/>
                            </p:stCondLst>
                            <p:childTnLst>
                              <p:par>
                                <p:cTn id="15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7" fill="hold">
                      <p:stCondLst>
                        <p:cond delay="indefinite"/>
                      </p:stCondLst>
                      <p:childTnLst>
                        <p:par>
                          <p:cTn id="1588" fill="hold">
                            <p:stCondLst>
                              <p:cond delay="0"/>
                            </p:stCondLst>
                            <p:childTnLst>
                              <p:par>
                                <p:cTn id="15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3" fill="hold">
                      <p:stCondLst>
                        <p:cond delay="indefinite"/>
                      </p:stCondLst>
                      <p:childTnLst>
                        <p:par>
                          <p:cTn id="1594" fill="hold">
                            <p:stCondLst>
                              <p:cond delay="0"/>
                            </p:stCondLst>
                            <p:childTnLst>
                              <p:par>
                                <p:cTn id="15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3" fill="hold">
                      <p:stCondLst>
                        <p:cond delay="indefinite"/>
                      </p:stCondLst>
                      <p:childTnLst>
                        <p:par>
                          <p:cTn id="1604" fill="hold">
                            <p:stCondLst>
                              <p:cond delay="0"/>
                            </p:stCondLst>
                            <p:childTnLst>
                              <p:par>
                                <p:cTn id="16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Malign hæmatologi 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Akut lymfoblastær leukæmi (ALL)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Akut lymfoproliferativ sygdom, hvor blod og knoglemarv domineres af lymfoblaster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80% af patienterne er børn under &lt; 12 år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B-symptomer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Evt. tegn på knoglemarvssvigt (anæmi, blødning og infektionstendens)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Paraklinisk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KM US med knoglemarvssvigt og overvægt af lymfoblaster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Intensiv kemoterapi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Evt. Knoglemarvstransplantation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Prognose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Hos børn ca. 80% overlevelse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Hos voksne ca. 40%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429" name="Picture 2" descr="Alle forældres skræk: Seksårige Ida fik leukæmi | TV 2 Fyn"/>
          <p:cNvPicPr/>
          <p:nvPr/>
        </p:nvPicPr>
        <p:blipFill>
          <a:blip r:embed="rId1"/>
          <a:stretch/>
        </p:blipFill>
        <p:spPr>
          <a:xfrm>
            <a:off x="8246520" y="4638600"/>
            <a:ext cx="3944880" cy="2219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0" name="Picture 4" descr="Blå mærker på deres etårige søn blev starten på enhver forælders mareridt -  TV 2"/>
          <p:cNvPicPr/>
          <p:nvPr/>
        </p:nvPicPr>
        <p:blipFill>
          <a:blip r:embed="rId2"/>
          <a:stretch/>
        </p:blipFill>
        <p:spPr>
          <a:xfrm>
            <a:off x="8246520" y="2463120"/>
            <a:ext cx="3944880" cy="2219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11" dur="indefinite" restart="never" nodeType="tmRoot">
          <p:childTnLst>
            <p:seq>
              <p:cTn id="1612" dur="indefinite" nodeType="mainSeq">
                <p:childTnLst>
                  <p:par>
                    <p:cTn id="1613" fill="hold">
                      <p:stCondLst>
                        <p:cond delay="indefinite"/>
                      </p:stCondLst>
                      <p:childTnLst>
                        <p:par>
                          <p:cTn id="1614" fill="hold">
                            <p:stCondLst>
                              <p:cond delay="0"/>
                            </p:stCondLst>
                            <p:childTnLst>
                              <p:par>
                                <p:cTn id="16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1" fill="hold">
                      <p:stCondLst>
                        <p:cond delay="indefinite"/>
                      </p:stCondLst>
                      <p:childTnLst>
                        <p:par>
                          <p:cTn id="1622" fill="hold">
                            <p:stCondLst>
                              <p:cond delay="0"/>
                            </p:stCondLst>
                            <p:childTnLst>
                              <p:par>
                                <p:cTn id="16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7" fill="hold">
                      <p:stCondLst>
                        <p:cond delay="indefinite"/>
                      </p:stCondLst>
                      <p:childTnLst>
                        <p:par>
                          <p:cTn id="1628" fill="hold">
                            <p:stCondLst>
                              <p:cond delay="0"/>
                            </p:stCondLst>
                            <p:childTnLst>
                              <p:par>
                                <p:cTn id="16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5" fill="hold">
                      <p:stCondLst>
                        <p:cond delay="indefinite"/>
                      </p:stCondLst>
                      <p:childTnLst>
                        <p:par>
                          <p:cTn id="1636" fill="hold">
                            <p:stCondLst>
                              <p:cond delay="0"/>
                            </p:stCondLst>
                            <p:childTnLst>
                              <p:par>
                                <p:cTn id="16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Malign hæmatologi 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Myelomatose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Plasmacellesygdom, som ekspanderer i knoglemarven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Næsthyppigste hæmatologiske neoplasi i Danmark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Ca. 300 nye tilfælde om året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Incidensen stiger med alderen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Symptomer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Georgia"/>
              </a:rPr>
              <a:t>Knoglesmerter (oftest ryg, thorax og bækken)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Rygsmerter skyldes tit sammenfald i vertebrae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433" name="Picture 2" descr="Alt du skal vide om knoglesmerter - Bedre Livsstil"/>
          <p:cNvPicPr/>
          <p:nvPr/>
        </p:nvPicPr>
        <p:blipFill>
          <a:blip r:embed="rId1"/>
          <a:stretch/>
        </p:blipFill>
        <p:spPr>
          <a:xfrm>
            <a:off x="7521480" y="3731040"/>
            <a:ext cx="4545360" cy="3031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4" name="Picture 4" descr="Proteinelektroforese (M-komponent) - Lægehåndbogen på sundhed.dk"/>
          <p:cNvPicPr/>
          <p:nvPr/>
        </p:nvPicPr>
        <p:blipFill>
          <a:blip r:embed="rId2"/>
          <a:stretch/>
        </p:blipFill>
        <p:spPr>
          <a:xfrm>
            <a:off x="7795440" y="0"/>
            <a:ext cx="4395960" cy="2469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43" dur="indefinite" restart="never" nodeType="tmRoot">
          <p:childTnLst>
            <p:seq>
              <p:cTn id="1644" dur="indefinite" nodeType="mainSeq">
                <p:childTnLst>
                  <p:par>
                    <p:cTn id="1645" fill="hold">
                      <p:stCondLst>
                        <p:cond delay="indefinite"/>
                      </p:stCondLst>
                      <p:childTnLst>
                        <p:par>
                          <p:cTn id="1646" fill="hold">
                            <p:stCondLst>
                              <p:cond delay="0"/>
                            </p:stCondLst>
                            <p:childTnLst>
                              <p:par>
                                <p:cTn id="16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9" fill="hold">
                      <p:stCondLst>
                        <p:cond delay="indefinite"/>
                      </p:stCondLst>
                      <p:childTnLst>
                        <p:par>
                          <p:cTn id="1650" fill="hold">
                            <p:stCondLst>
                              <p:cond delay="0"/>
                            </p:stCondLst>
                            <p:childTnLst>
                              <p:par>
                                <p:cTn id="16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5" fill="hold">
                      <p:stCondLst>
                        <p:cond delay="indefinite"/>
                      </p:stCondLst>
                      <p:childTnLst>
                        <p:par>
                          <p:cTn id="1656" fill="hold">
                            <p:stCondLst>
                              <p:cond delay="0"/>
                            </p:stCondLst>
                            <p:childTnLst>
                              <p:par>
                                <p:cTn id="16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9" fill="hold">
                      <p:stCondLst>
                        <p:cond delay="indefinite"/>
                      </p:stCondLst>
                      <p:childTnLst>
                        <p:par>
                          <p:cTn id="1660" fill="hold">
                            <p:stCondLst>
                              <p:cond delay="0"/>
                            </p:stCondLst>
                            <p:childTnLst>
                              <p:par>
                                <p:cTn id="16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7" fill="hold">
                      <p:stCondLst>
                        <p:cond delay="indefinite"/>
                      </p:stCondLst>
                      <p:childTnLst>
                        <p:par>
                          <p:cTn id="1668" fill="hold">
                            <p:stCondLst>
                              <p:cond delay="0"/>
                            </p:stCondLst>
                            <p:childTnLst>
                              <p:par>
                                <p:cTn id="16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Malign hæmatologi 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Myelomatose fortsat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Paraklinik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sng">
                <a:solidFill>
                  <a:srgbClr val="ff0000"/>
                </a:solidFill>
                <a:effectLst/>
                <a:uFillTx/>
                <a:latin typeface="Georgia"/>
              </a:rPr>
              <a:t>M-komponent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Der kan også ses hypercalcæmi, anæmi og nyrepåvirkning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Diagnosen bekræftes ved knoglemarvsundersøgelse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sng">
                <a:solidFill>
                  <a:srgbClr val="ff0000"/>
                </a:solidFill>
                <a:effectLst/>
                <a:uFillTx/>
                <a:latin typeface="Georgia"/>
              </a:rPr>
              <a:t>Radiologisk kan ses knogleskader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Behandling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Afhænger af symptomer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Evt. kemo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Ikke muligt at kurere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Prognose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Gennemsnitlig overlevelse ca. 5 år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437" name="Picture 2" descr="Myelomatose - Wikipedia, den frie encyklopædi"/>
          <p:cNvPicPr/>
          <p:nvPr/>
        </p:nvPicPr>
        <p:blipFill>
          <a:blip r:embed="rId1"/>
          <a:stretch/>
        </p:blipFill>
        <p:spPr>
          <a:xfrm>
            <a:off x="9550800" y="365040"/>
            <a:ext cx="2381040" cy="6219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Picture 4" descr="Håndled, Fraktur, Røntgen 4 - Lægehåndbogen på sundhed.dk"/>
          <p:cNvPicPr/>
          <p:nvPr/>
        </p:nvPicPr>
        <p:blipFill>
          <a:blip r:embed="rId2"/>
          <a:stretch/>
        </p:blipFill>
        <p:spPr>
          <a:xfrm rot="10800000">
            <a:off x="7725960" y="365760"/>
            <a:ext cx="1730160" cy="6219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1" dur="indefinite" restart="never" nodeType="tmRoot">
          <p:childTnLst>
            <p:seq>
              <p:cTn id="1672" dur="indefinite" nodeType="mainSeq">
                <p:childTnLst>
                  <p:par>
                    <p:cTn id="1673" fill="hold">
                      <p:stCondLst>
                        <p:cond delay="indefinite"/>
                      </p:stCondLst>
                      <p:childTnLst>
                        <p:par>
                          <p:cTn id="1674" fill="hold">
                            <p:stCondLst>
                              <p:cond delay="0"/>
                            </p:stCondLst>
                            <p:childTnLst>
                              <p:par>
                                <p:cTn id="16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5" fill="hold">
                      <p:stCondLst>
                        <p:cond delay="indefinite"/>
                      </p:stCondLst>
                      <p:childTnLst>
                        <p:par>
                          <p:cTn id="1686" fill="hold">
                            <p:stCondLst>
                              <p:cond delay="0"/>
                            </p:stCondLst>
                            <p:childTnLst>
                              <p:par>
                                <p:cTn id="16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9" fill="hold">
                      <p:stCondLst>
                        <p:cond delay="indefinite"/>
                      </p:stCondLst>
                      <p:childTnLst>
                        <p:par>
                          <p:cTn id="1690" fill="hold">
                            <p:stCondLst>
                              <p:cond delay="0"/>
                            </p:stCondLst>
                            <p:childTnLst>
                              <p:par>
                                <p:cTn id="16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3" fill="hold">
                      <p:stCondLst>
                        <p:cond delay="indefinite"/>
                      </p:stCondLst>
                      <p:childTnLst>
                        <p:par>
                          <p:cTn id="1694" fill="hold">
                            <p:stCondLst>
                              <p:cond delay="0"/>
                            </p:stCondLst>
                            <p:childTnLst>
                              <p:par>
                                <p:cTn id="16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3" fill="hold">
                      <p:stCondLst>
                        <p:cond delay="indefinite"/>
                      </p:stCondLst>
                      <p:childTnLst>
                        <p:par>
                          <p:cTn id="1704" fill="hold">
                            <p:stCondLst>
                              <p:cond delay="0"/>
                            </p:stCondLst>
                            <p:childTnLst>
                              <p:par>
                                <p:cTn id="17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Case 3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Gitte på 73 år har booket tid hos dig, da hun døjer med spændinger i nakken.  Det har hun gjort i mange år, men har fået anbefalet fysioterapi af en veninde.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Da du undersøger Gitte, ser hun sådan ud.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Hvad tænker du?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Hvad vil du gøre? 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441" name="Picture 2" descr="Lipom, fedtknude - Patienthåndbogen på sundhed.dk"/>
          <p:cNvPicPr/>
          <p:nvPr/>
        </p:nvPicPr>
        <p:blipFill>
          <a:blip r:embed="rId1"/>
          <a:stretch/>
        </p:blipFill>
        <p:spPr>
          <a:xfrm>
            <a:off x="9460800" y="3017520"/>
            <a:ext cx="2428560" cy="3424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 lnSpcReduction="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89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89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220212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1-diabetes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306720" y="74304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numCol="2" spcCol="0" lIns="0" rIns="0" tIns="0" bIns="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Autoimmun sygdom</a:t>
            </a:r>
            <a:endParaRPr b="0" lang="en-US" sz="2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Immunsystemet angriber de insulinproducerende betaceller i pancreas </a:t>
            </a:r>
            <a:endParaRPr b="0" lang="en-US" sz="2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=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Ophørt insulinproduktion (sker gradvist) 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lt1"/>
                </a:solidFill>
                <a:effectLst/>
                <a:uFillTx/>
                <a:latin typeface="Georgia"/>
              </a:rPr>
              <a:t>= Højt BS </a:t>
            </a:r>
            <a:endParaRPr b="0" lang="en-US" sz="2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pic>
        <p:nvPicPr>
          <p:cNvPr id="201" name="Picture 4" descr="A diagram of stages of development&#10;&#10;Description automatically generated"/>
          <p:cNvPicPr/>
          <p:nvPr/>
        </p:nvPicPr>
        <p:blipFill>
          <a:blip r:embed="rId1"/>
          <a:stretch/>
        </p:blipFill>
        <p:spPr>
          <a:xfrm>
            <a:off x="2923920" y="2495520"/>
            <a:ext cx="6343920" cy="3822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/>
          </p:nvPr>
        </p:nvSpPr>
        <p:spPr>
          <a:xfrm>
            <a:off x="330840" y="596160"/>
            <a:ext cx="5630760" cy="5372280"/>
          </a:xfrm>
          <a:prstGeom prst="rect">
            <a:avLst/>
          </a:prstGeom>
          <a:noFill/>
          <a:ln w="0">
            <a:noFill/>
          </a:ln>
        </p:spPr>
        <p:txBody>
          <a:bodyPr numCol="2" spcCol="0"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400" strike="noStrike" u="sng">
                <a:solidFill>
                  <a:srgbClr val="ff5f5f"/>
                </a:solidFill>
                <a:effectLst/>
                <a:uFillTx/>
                <a:latin typeface="Georgia"/>
              </a:rPr>
              <a:t>De fleste debuterer i ungdommen </a:t>
            </a:r>
            <a:r>
              <a:rPr b="0" lang="da-DK" sz="24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- kan dog opstå i alle aldre</a:t>
            </a:r>
            <a:r>
              <a:rPr b="0" lang="en-US" sz="24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!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Debuterer typisk med akutte symptomer</a:t>
            </a:r>
            <a:r>
              <a:rPr b="0" lang="en-US" sz="24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: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Øget tørst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Hyppig vandladning 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Sløret syn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Træthed og påvirket bevidsthed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varierer fra let nedsat bevidsthedsniveau til koma (ketoacidose)</a:t>
            </a:r>
            <a:endParaRPr b="0" lang="en-US" sz="16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f5f5f"/>
              </a:buClr>
              <a:buFont typeface="Arial"/>
              <a:buChar char="•"/>
            </a:pPr>
            <a:r>
              <a:rPr b="0" lang="en-US" sz="1800" strike="noStrike" u="none">
                <a:solidFill>
                  <a:srgbClr val="ff5f5f"/>
                </a:solidFill>
                <a:effectLst/>
                <a:uFillTx/>
                <a:latin typeface="Georgia"/>
              </a:rPr>
              <a:t>mm.</a:t>
            </a:r>
            <a:endParaRPr b="0" lang="en-US" sz="1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Giver symptomerne mening?</a:t>
            </a:r>
            <a:endParaRPr b="0" lang="en-US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220284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1-diabetes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title"/>
          </p:nvPr>
        </p:nvSpPr>
        <p:spPr>
          <a:xfrm>
            <a:off x="360720" y="178920"/>
            <a:ext cx="184248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05" name="Picture 14" descr=""/>
          <p:cNvPicPr/>
          <p:nvPr/>
        </p:nvPicPr>
        <p:blipFill>
          <a:blip r:embed="rId1"/>
          <a:stretch/>
        </p:blipFill>
        <p:spPr>
          <a:xfrm>
            <a:off x="5969520" y="1442160"/>
            <a:ext cx="5834520" cy="3809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3" dur="indefinite" restart="never" nodeType="tmRoot">
          <p:childTnLst>
            <p:seq>
              <p:cTn id="204" dur="indefinite" nodeType="mainSeq">
                <p:childTnLst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/>
          </p:nvPr>
        </p:nvSpPr>
        <p:spPr>
          <a:xfrm>
            <a:off x="330840" y="596160"/>
            <a:ext cx="5630760" cy="588960"/>
          </a:xfrm>
          <a:prstGeom prst="rect">
            <a:avLst/>
          </a:prstGeom>
          <a:noFill/>
          <a:ln w="0">
            <a:noFill/>
          </a:ln>
        </p:spPr>
        <p:txBody>
          <a:bodyPr numCol="2" spcCol="0"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Symptomer. Én gang til! :)</a:t>
            </a:r>
            <a:endParaRPr b="0" lang="en-US" sz="24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220284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Type 1-diabetes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title"/>
          </p:nvPr>
        </p:nvSpPr>
        <p:spPr>
          <a:xfrm>
            <a:off x="360720" y="178920"/>
            <a:ext cx="184248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Diabetes:</a:t>
            </a:r>
            <a:endParaRPr b="0" lang="en-US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209" name="Picture 14" descr=""/>
          <p:cNvPicPr/>
          <p:nvPr/>
        </p:nvPicPr>
        <p:blipFill>
          <a:blip r:embed="rId1"/>
          <a:stretch/>
        </p:blipFill>
        <p:spPr>
          <a:xfrm>
            <a:off x="5969520" y="1428120"/>
            <a:ext cx="5834520" cy="3809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0" name="Pladsholder til indhold 2"/>
          <p:cNvSpPr/>
          <p:nvPr/>
        </p:nvSpPr>
        <p:spPr>
          <a:xfrm>
            <a:off x="330840" y="1117440"/>
            <a:ext cx="5630760" cy="48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2" spcCol="0" lIns="0" rIns="0" tIns="0" bIns="0" anchor="t">
            <a:normAutofit/>
          </a:bodyPr>
          <a:p>
            <a:pPr defTabSz="914400">
              <a:lnSpc>
                <a:spcPct val="120000"/>
              </a:lnSpc>
              <a:spcBef>
                <a:spcPts val="1001"/>
              </a:spcBef>
            </a:pPr>
            <a:endParaRPr b="0" lang="da-DK" sz="2000" strike="noStrike" u="none">
              <a:solidFill>
                <a:schemeClr val="lt1"/>
              </a:solidFill>
              <a:effectLst/>
              <a:uFillTx/>
              <a:latin typeface="Georgia"/>
            </a:endParaRPr>
          </a:p>
        </p:txBody>
      </p:sp>
      <p:sp>
        <p:nvSpPr>
          <p:cNvPr id="211" name="Pladsholder til indhold 2"/>
          <p:cNvSpPr/>
          <p:nvPr/>
        </p:nvSpPr>
        <p:spPr>
          <a:xfrm>
            <a:off x="338400" y="1117440"/>
            <a:ext cx="5630760" cy="53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2" spcCol="0" lIns="0" rIns="0" tIns="0" bIns="0" anchor="t">
            <a:normAutofit/>
          </a:bodyPr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Polyuri (hyppig vandladning) </a:t>
            </a: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Wingdings"/>
              </a:rPr>
              <a:t></a:t>
            </a: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 dehydrering </a:t>
            </a: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Wingdings"/>
              </a:rPr>
              <a:t>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Polydipsi (øget tørst)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Hovedpine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626040" indent="-225360" defTabSz="914400">
              <a:lnSpc>
                <a:spcPct val="12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Vægttab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Øget appetit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Træthed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infektionstendens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Ingen… !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2f2f2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Kliniske fund 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Urinstix +GLU 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Svamp forneden – hvorfor? 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21560" indent="-226080" defTabSz="914400">
              <a:lnSpc>
                <a:spcPct val="100000"/>
              </a:lnSpc>
              <a:spcBef>
                <a:spcPts val="499"/>
              </a:spcBef>
              <a:buClr>
                <a:srgbClr val="f2f2f2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>
                    <a:lumMod val="95000"/>
                  </a:schemeClr>
                </a:solidFill>
                <a:effectLst/>
                <a:uFillTx/>
                <a:latin typeface="Georgia"/>
              </a:rPr>
              <a:t>Ingen af disse fund er dog diagnostiske for DM </a:t>
            </a:r>
            <a:endParaRPr b="0" lang="en-DK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5" dur="indefinite" restart="never" nodeType="tmRoot">
          <p:childTnLst>
            <p:seq>
              <p:cTn id="246" dur="indefinite" nodeType="mainSeq">
                <p:childTnLst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from="(-#ppt_w/2)" to="(#ppt_x)">
                                      <p:cBhvr additive="repl">
                                        <p:cTn id="2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from="0" to="-1">
                                      <p:cBhvr additive="repl">
                                        <p:cTn id="252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53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calcmode="lin" valueType="num" by="(#ppt_h/3+#ppt_w*0.1)">
                                      <p:cBhvr additive="repl">
                                        <p:cTn id="254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UCL-master">
  <a:themeElements>
    <a:clrScheme name="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Arial Black-Arial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UCL-master">
  <a:themeElements>
    <a:clrScheme name="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Arial Black-Arial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UCL-master">
  <a:themeElements>
    <a:clrScheme name="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Arial Black-Arial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Application>LibreOffice/25.8.3.2$Linux_X86_64 LibreOffice_project/580$Build-2</Application>
  <AppVersion>15.0000</AppVersion>
  <Words>21125</Words>
  <Paragraphs>892</Paragraphs>
  <Company>SDU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2025-05-20T14:43:10Z</dcterms:created>
  <dc:creator>Andreas Ludvig Ohm Svendsen</dc:creator>
  <dc:description/>
  <dc:language>en-DK</dc:language>
  <cp:lastModifiedBy/>
  <cp:lastPrinted>2025-05-20T14:43:10Z</cp:lastPrinted>
  <dcterms:modified xsi:type="dcterms:W3CDTF">2025-12-18T14:37:55Z</dcterms:modified>
  <cp:revision>58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  <property fmtid="{D5CDD505-2E9C-101B-9397-08002B2CF9AE}" pid="4" name="Notes">
    <vt:i4>53</vt:i4>
  </property>
  <property fmtid="{D5CDD505-2E9C-101B-9397-08002B2CF9AE}" pid="5" name="PresentationFormat">
    <vt:lpwstr>Widescreen</vt:lpwstr>
  </property>
  <property fmtid="{D5CDD505-2E9C-101B-9397-08002B2CF9AE}" pid="6" name="Slides">
    <vt:i4>68</vt:i4>
  </property>
</Properties>
</file>